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62"/>
  </p:notesMasterIdLst>
  <p:sldIdLst>
    <p:sldId id="257" r:id="rId2"/>
    <p:sldId id="256" r:id="rId3"/>
    <p:sldId id="258" r:id="rId4"/>
    <p:sldId id="267" r:id="rId5"/>
    <p:sldId id="259"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10" r:id="rId39"/>
    <p:sldId id="313" r:id="rId40"/>
    <p:sldId id="314" r:id="rId41"/>
    <p:sldId id="309" r:id="rId42"/>
    <p:sldId id="319" r:id="rId43"/>
    <p:sldId id="320" r:id="rId44"/>
    <p:sldId id="321" r:id="rId45"/>
    <p:sldId id="322" r:id="rId46"/>
    <p:sldId id="323" r:id="rId47"/>
    <p:sldId id="324" r:id="rId48"/>
    <p:sldId id="325" r:id="rId49"/>
    <p:sldId id="326" r:id="rId50"/>
    <p:sldId id="327" r:id="rId51"/>
    <p:sldId id="308" r:id="rId52"/>
    <p:sldId id="328" r:id="rId53"/>
    <p:sldId id="329" r:id="rId54"/>
    <p:sldId id="311" r:id="rId55"/>
    <p:sldId id="330" r:id="rId56"/>
    <p:sldId id="312" r:id="rId57"/>
    <p:sldId id="315" r:id="rId58"/>
    <p:sldId id="317" r:id="rId59"/>
    <p:sldId id="318" r:id="rId60"/>
    <p:sldId id="261" r:id="rId6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3471" autoAdjust="0"/>
  </p:normalViewPr>
  <p:slideViewPr>
    <p:cSldViewPr snapToGrid="0">
      <p:cViewPr varScale="1">
        <p:scale>
          <a:sx n="70" d="100"/>
          <a:sy n="70" d="100"/>
        </p:scale>
        <p:origin x="67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C0B05-4ED8-440B-BA01-46FEAE2F9D40}" type="datetimeFigureOut">
              <a:rPr lang="pt-BR" smtClean="0"/>
              <a:t>25/11/2015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5E70E-8E9F-41B9-A8DC-927611A15199}" type="slidenum">
              <a:rPr lang="pt-BR" smtClean="0"/>
              <a:t>‹nº›</a:t>
            </a:fld>
            <a:endParaRPr lang="pt-BR"/>
          </a:p>
        </p:txBody>
      </p:sp>
    </p:spTree>
    <p:extLst>
      <p:ext uri="{BB962C8B-B14F-4D97-AF65-F5344CB8AC3E}">
        <p14:creationId xmlns:p14="http://schemas.microsoft.com/office/powerpoint/2010/main" val="1380741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0BCC6D-BBED-46D4-BF74-632A6017357F}" type="slidenum">
              <a:rPr lang="pt-BR" altLang="pt-BR"/>
              <a:pPr/>
              <a:t>42</a:t>
            </a:fld>
            <a:endParaRPr lang="pt-BR" altLang="pt-BR"/>
          </a:p>
        </p:txBody>
      </p:sp>
      <p:sp>
        <p:nvSpPr>
          <p:cNvPr id="560130" name="Rectangle 2"/>
          <p:cNvSpPr>
            <a:spLocks noChangeArrowheads="1" noTextEdit="1"/>
          </p:cNvSpPr>
          <p:nvPr>
            <p:ph type="sldImg"/>
          </p:nvPr>
        </p:nvSpPr>
        <p:spPr>
          <a:xfrm>
            <a:off x="642938" y="914400"/>
            <a:ext cx="5572125" cy="3135313"/>
          </a:xfrm>
          <a:solidFill>
            <a:srgbClr val="FFFFFF"/>
          </a:solidFill>
          <a:ln/>
        </p:spPr>
      </p:sp>
      <p:sp>
        <p:nvSpPr>
          <p:cNvPr id="560131"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3786654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40ECDA-2D68-47DE-907C-288CCD2BEE2B}" type="slidenum">
              <a:rPr lang="pt-BR" altLang="pt-BR"/>
              <a:pPr/>
              <a:t>57</a:t>
            </a:fld>
            <a:endParaRPr lang="pt-BR" altLang="pt-BR"/>
          </a:p>
        </p:txBody>
      </p:sp>
      <p:sp>
        <p:nvSpPr>
          <p:cNvPr id="553986" name="Rectangle 2"/>
          <p:cNvSpPr>
            <a:spLocks noChangeArrowheads="1" noTextEdit="1"/>
          </p:cNvSpPr>
          <p:nvPr>
            <p:ph type="sldImg"/>
          </p:nvPr>
        </p:nvSpPr>
        <p:spPr>
          <a:xfrm>
            <a:off x="642938" y="914400"/>
            <a:ext cx="5572125" cy="3135313"/>
          </a:xfrm>
          <a:solidFill>
            <a:srgbClr val="FFFFFF"/>
          </a:solidFill>
          <a:ln/>
        </p:spPr>
      </p:sp>
      <p:sp>
        <p:nvSpPr>
          <p:cNvPr id="553987"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190112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73F233-BDD6-4E88-92B5-5433476B9517}" type="slidenum">
              <a:rPr lang="pt-BR" altLang="pt-BR"/>
              <a:pPr/>
              <a:t>58</a:t>
            </a:fld>
            <a:endParaRPr lang="pt-BR" altLang="pt-BR"/>
          </a:p>
        </p:txBody>
      </p:sp>
      <p:sp>
        <p:nvSpPr>
          <p:cNvPr id="556034" name="Rectangle 2"/>
          <p:cNvSpPr>
            <a:spLocks noChangeArrowheads="1" noTextEdit="1"/>
          </p:cNvSpPr>
          <p:nvPr>
            <p:ph type="sldImg"/>
          </p:nvPr>
        </p:nvSpPr>
        <p:spPr>
          <a:xfrm>
            <a:off x="642938" y="914400"/>
            <a:ext cx="5572125" cy="3135313"/>
          </a:xfrm>
          <a:solidFill>
            <a:srgbClr val="FFFFFF"/>
          </a:solidFill>
          <a:ln/>
        </p:spPr>
      </p:sp>
      <p:sp>
        <p:nvSpPr>
          <p:cNvPr id="556035"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835382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DED9D0-2A54-49EC-A9A1-DD9B7CB30F21}" type="slidenum">
              <a:rPr lang="pt-BR" altLang="pt-BR"/>
              <a:pPr/>
              <a:t>59</a:t>
            </a:fld>
            <a:endParaRPr lang="pt-BR" altLang="pt-BR"/>
          </a:p>
        </p:txBody>
      </p:sp>
      <p:sp>
        <p:nvSpPr>
          <p:cNvPr id="558082" name="Rectangle 2"/>
          <p:cNvSpPr>
            <a:spLocks noChangeArrowheads="1" noTextEdit="1"/>
          </p:cNvSpPr>
          <p:nvPr>
            <p:ph type="sldImg"/>
          </p:nvPr>
        </p:nvSpPr>
        <p:spPr>
          <a:xfrm>
            <a:off x="642938" y="914400"/>
            <a:ext cx="5572125" cy="3135313"/>
          </a:xfrm>
          <a:solidFill>
            <a:srgbClr val="FFFFFF"/>
          </a:solidFill>
          <a:ln/>
        </p:spPr>
      </p:sp>
      <p:sp>
        <p:nvSpPr>
          <p:cNvPr id="558083"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3424093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B185A7-B589-40C6-8E38-5E40529C625C}" type="slidenum">
              <a:rPr lang="pt-BR" altLang="pt-BR"/>
              <a:pPr/>
              <a:t>43</a:t>
            </a:fld>
            <a:endParaRPr lang="pt-BR" altLang="pt-BR"/>
          </a:p>
        </p:txBody>
      </p:sp>
      <p:sp>
        <p:nvSpPr>
          <p:cNvPr id="562178" name="Rectangle 2"/>
          <p:cNvSpPr>
            <a:spLocks noChangeArrowheads="1" noTextEdit="1"/>
          </p:cNvSpPr>
          <p:nvPr>
            <p:ph type="sldImg"/>
          </p:nvPr>
        </p:nvSpPr>
        <p:spPr>
          <a:xfrm>
            <a:off x="642938" y="914400"/>
            <a:ext cx="5572125" cy="3135313"/>
          </a:xfrm>
          <a:solidFill>
            <a:srgbClr val="FFFFFF"/>
          </a:solidFill>
          <a:ln/>
        </p:spPr>
      </p:sp>
      <p:sp>
        <p:nvSpPr>
          <p:cNvPr id="562179"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389083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5395FC-E23A-43A3-99A8-FB68D3C744E3}" type="slidenum">
              <a:rPr lang="pt-BR" altLang="pt-BR"/>
              <a:pPr/>
              <a:t>44</a:t>
            </a:fld>
            <a:endParaRPr lang="pt-BR" altLang="pt-BR"/>
          </a:p>
        </p:txBody>
      </p:sp>
      <p:sp>
        <p:nvSpPr>
          <p:cNvPr id="564226" name="Rectangle 2"/>
          <p:cNvSpPr>
            <a:spLocks noChangeArrowheads="1" noTextEdit="1"/>
          </p:cNvSpPr>
          <p:nvPr>
            <p:ph type="sldImg"/>
          </p:nvPr>
        </p:nvSpPr>
        <p:spPr>
          <a:xfrm>
            <a:off x="642938" y="914400"/>
            <a:ext cx="5572125" cy="3135313"/>
          </a:xfrm>
          <a:solidFill>
            <a:srgbClr val="FFFFFF"/>
          </a:solidFill>
          <a:ln/>
        </p:spPr>
      </p:sp>
      <p:sp>
        <p:nvSpPr>
          <p:cNvPr id="564227"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47337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CA86AA-2D7D-4420-A6A9-C80E8B98D6EF}" type="slidenum">
              <a:rPr lang="pt-BR" altLang="pt-BR"/>
              <a:pPr/>
              <a:t>45</a:t>
            </a:fld>
            <a:endParaRPr lang="pt-BR" altLang="pt-BR"/>
          </a:p>
        </p:txBody>
      </p:sp>
      <p:sp>
        <p:nvSpPr>
          <p:cNvPr id="566274" name="Rectangle 2"/>
          <p:cNvSpPr>
            <a:spLocks noChangeArrowheads="1" noTextEdit="1"/>
          </p:cNvSpPr>
          <p:nvPr>
            <p:ph type="sldImg"/>
          </p:nvPr>
        </p:nvSpPr>
        <p:spPr>
          <a:xfrm>
            <a:off x="642938" y="914400"/>
            <a:ext cx="5572125" cy="3135313"/>
          </a:xfrm>
          <a:solidFill>
            <a:srgbClr val="FFFFFF"/>
          </a:solidFill>
          <a:ln/>
        </p:spPr>
      </p:sp>
      <p:sp>
        <p:nvSpPr>
          <p:cNvPr id="566275"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4151991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7C04E9-73D4-4F1F-A8D0-9F0CAD3C5BD7}" type="slidenum">
              <a:rPr lang="pt-BR" altLang="pt-BR"/>
              <a:pPr/>
              <a:t>46</a:t>
            </a:fld>
            <a:endParaRPr lang="pt-BR" altLang="pt-BR"/>
          </a:p>
        </p:txBody>
      </p:sp>
      <p:sp>
        <p:nvSpPr>
          <p:cNvPr id="568322" name="Rectangle 2"/>
          <p:cNvSpPr>
            <a:spLocks noChangeArrowheads="1" noTextEdit="1"/>
          </p:cNvSpPr>
          <p:nvPr>
            <p:ph type="sldImg"/>
          </p:nvPr>
        </p:nvSpPr>
        <p:spPr>
          <a:xfrm>
            <a:off x="642938" y="914400"/>
            <a:ext cx="5572125" cy="3135313"/>
          </a:xfrm>
          <a:solidFill>
            <a:srgbClr val="FFFFFF"/>
          </a:solidFill>
          <a:ln/>
        </p:spPr>
      </p:sp>
      <p:sp>
        <p:nvSpPr>
          <p:cNvPr id="568323"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1797309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625AC1-861F-40FB-96D7-8995F1A5B167}" type="slidenum">
              <a:rPr lang="pt-BR" altLang="pt-BR"/>
              <a:pPr/>
              <a:t>47</a:t>
            </a:fld>
            <a:endParaRPr lang="pt-BR" altLang="pt-BR"/>
          </a:p>
        </p:txBody>
      </p:sp>
      <p:sp>
        <p:nvSpPr>
          <p:cNvPr id="570370" name="Rectangle 2"/>
          <p:cNvSpPr>
            <a:spLocks noChangeArrowheads="1" noTextEdit="1"/>
          </p:cNvSpPr>
          <p:nvPr>
            <p:ph type="sldImg"/>
          </p:nvPr>
        </p:nvSpPr>
        <p:spPr>
          <a:xfrm>
            <a:off x="642938" y="914400"/>
            <a:ext cx="5572125" cy="3135313"/>
          </a:xfrm>
          <a:solidFill>
            <a:srgbClr val="FFFFFF"/>
          </a:solidFill>
          <a:ln/>
        </p:spPr>
      </p:sp>
      <p:sp>
        <p:nvSpPr>
          <p:cNvPr id="570371"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242928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0D287D-2734-40EB-AC96-6BCE2CEA5228}" type="slidenum">
              <a:rPr lang="pt-BR" altLang="pt-BR"/>
              <a:pPr/>
              <a:t>48</a:t>
            </a:fld>
            <a:endParaRPr lang="pt-BR" altLang="pt-BR"/>
          </a:p>
        </p:txBody>
      </p:sp>
      <p:sp>
        <p:nvSpPr>
          <p:cNvPr id="572418" name="Rectangle 2"/>
          <p:cNvSpPr>
            <a:spLocks noChangeArrowheads="1" noTextEdit="1"/>
          </p:cNvSpPr>
          <p:nvPr>
            <p:ph type="sldImg"/>
          </p:nvPr>
        </p:nvSpPr>
        <p:spPr>
          <a:xfrm>
            <a:off x="642938" y="914400"/>
            <a:ext cx="5572125" cy="3135313"/>
          </a:xfrm>
          <a:solidFill>
            <a:srgbClr val="FFFFFF"/>
          </a:solidFill>
          <a:ln/>
        </p:spPr>
      </p:sp>
      <p:sp>
        <p:nvSpPr>
          <p:cNvPr id="572419"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1114751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769E89-F31A-4BA0-AEFA-3FA112856E52}" type="slidenum">
              <a:rPr lang="pt-BR" altLang="pt-BR"/>
              <a:pPr/>
              <a:t>49</a:t>
            </a:fld>
            <a:endParaRPr lang="pt-BR" altLang="pt-BR"/>
          </a:p>
        </p:txBody>
      </p:sp>
      <p:sp>
        <p:nvSpPr>
          <p:cNvPr id="574466" name="Rectangle 2"/>
          <p:cNvSpPr>
            <a:spLocks noChangeArrowheads="1" noTextEdit="1"/>
          </p:cNvSpPr>
          <p:nvPr>
            <p:ph type="sldImg"/>
          </p:nvPr>
        </p:nvSpPr>
        <p:spPr>
          <a:xfrm>
            <a:off x="642938" y="914400"/>
            <a:ext cx="5572125" cy="3135313"/>
          </a:xfrm>
          <a:solidFill>
            <a:srgbClr val="FFFFFF"/>
          </a:solidFill>
          <a:ln/>
        </p:spPr>
      </p:sp>
      <p:sp>
        <p:nvSpPr>
          <p:cNvPr id="574467"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405846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A6045-4D21-46E4-BB11-687E806EAFC2}" type="slidenum">
              <a:rPr lang="pt-BR" altLang="pt-BR"/>
              <a:pPr/>
              <a:t>50</a:t>
            </a:fld>
            <a:endParaRPr lang="pt-BR" altLang="pt-BR"/>
          </a:p>
        </p:txBody>
      </p:sp>
      <p:sp>
        <p:nvSpPr>
          <p:cNvPr id="576514" name="Rectangle 2"/>
          <p:cNvSpPr>
            <a:spLocks noChangeArrowheads="1" noTextEdit="1"/>
          </p:cNvSpPr>
          <p:nvPr>
            <p:ph type="sldImg"/>
          </p:nvPr>
        </p:nvSpPr>
        <p:spPr>
          <a:xfrm>
            <a:off x="642938" y="914400"/>
            <a:ext cx="5572125" cy="3135313"/>
          </a:xfrm>
          <a:solidFill>
            <a:srgbClr val="FFFFFF"/>
          </a:solidFill>
          <a:ln/>
        </p:spPr>
      </p:sp>
      <p:sp>
        <p:nvSpPr>
          <p:cNvPr id="576515" name="Rectangle 3"/>
          <p:cNvSpPr txBox="1">
            <a:spLocks noChangeArrowheads="1"/>
          </p:cNvSpPr>
          <p:nvPr>
            <p:ph type="body" idx="1"/>
          </p:nvPr>
        </p:nvSpPr>
        <p:spPr>
          <a:xfrm>
            <a:off x="1046163" y="4352925"/>
            <a:ext cx="4770437" cy="3478213"/>
          </a:xfrm>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pt-BR" altLang="pt-BR"/>
          </a:p>
        </p:txBody>
      </p:sp>
    </p:spTree>
    <p:extLst>
      <p:ext uri="{BB962C8B-B14F-4D97-AF65-F5344CB8AC3E}">
        <p14:creationId xmlns:p14="http://schemas.microsoft.com/office/powerpoint/2010/main" val="1434747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6B64AA9E-3B97-419E-B75C-B0F20EBA3DAD}" type="datetimeFigureOut">
              <a:rPr lang="pt-BR" smtClean="0"/>
              <a:t>25/11/2015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1055591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6B64AA9E-3B97-419E-B75C-B0F20EBA3DAD}" type="datetimeFigureOut">
              <a:rPr lang="pt-BR" smtClean="0"/>
              <a:t>25/11/2015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4089530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6B64AA9E-3B97-419E-B75C-B0F20EBA3DAD}" type="datetimeFigureOut">
              <a:rPr lang="pt-BR" smtClean="0"/>
              <a:t>25/11/2015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1739754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6B64AA9E-3B97-419E-B75C-B0F20EBA3DAD}" type="datetimeFigureOut">
              <a:rPr lang="pt-BR" smtClean="0"/>
              <a:t>25/11/2015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220878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6B64AA9E-3B97-419E-B75C-B0F20EBA3DAD}" type="datetimeFigureOut">
              <a:rPr lang="pt-BR" smtClean="0"/>
              <a:t>25/11/2015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39698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6B64AA9E-3B97-419E-B75C-B0F20EBA3DAD}" type="datetimeFigureOut">
              <a:rPr lang="pt-BR" smtClean="0"/>
              <a:t>25/11/2015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2645885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6B64AA9E-3B97-419E-B75C-B0F20EBA3DAD}" type="datetimeFigureOut">
              <a:rPr lang="pt-BR" smtClean="0"/>
              <a:t>25/11/2015</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226105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6B64AA9E-3B97-419E-B75C-B0F20EBA3DAD}" type="datetimeFigureOut">
              <a:rPr lang="pt-BR" smtClean="0"/>
              <a:t>25/11/2015</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280727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6B64AA9E-3B97-419E-B75C-B0F20EBA3DAD}" type="datetimeFigureOut">
              <a:rPr lang="pt-BR" smtClean="0"/>
              <a:t>25/11/2015</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3958448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6B64AA9E-3B97-419E-B75C-B0F20EBA3DAD}" type="datetimeFigureOut">
              <a:rPr lang="pt-BR" smtClean="0"/>
              <a:t>25/11/2015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1418787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6B64AA9E-3B97-419E-B75C-B0F20EBA3DAD}" type="datetimeFigureOut">
              <a:rPr lang="pt-BR" smtClean="0"/>
              <a:t>25/11/2015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AB2C6BE-471D-4C1D-8FCE-69FEE1BC6E36}" type="slidenum">
              <a:rPr lang="pt-BR" smtClean="0"/>
              <a:t>‹nº›</a:t>
            </a:fld>
            <a:endParaRPr lang="pt-BR"/>
          </a:p>
        </p:txBody>
      </p:sp>
    </p:spTree>
    <p:extLst>
      <p:ext uri="{BB962C8B-B14F-4D97-AF65-F5344CB8AC3E}">
        <p14:creationId xmlns:p14="http://schemas.microsoft.com/office/powerpoint/2010/main" val="140131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64AA9E-3B97-419E-B75C-B0F20EBA3DAD}" type="datetimeFigureOut">
              <a:rPr lang="pt-BR" smtClean="0"/>
              <a:t>25/11/2015</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B2C6BE-471D-4C1D-8FCE-69FEE1BC6E36}" type="slidenum">
              <a:rPr lang="pt-BR" smtClean="0"/>
              <a:t>‹nº›</a:t>
            </a:fld>
            <a:endParaRPr lang="pt-BR"/>
          </a:p>
        </p:txBody>
      </p:sp>
    </p:spTree>
    <p:extLst>
      <p:ext uri="{BB962C8B-B14F-4D97-AF65-F5344CB8AC3E}">
        <p14:creationId xmlns:p14="http://schemas.microsoft.com/office/powerpoint/2010/main" val="2139442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hyperlink" Target="http://br.linkedin.com/in/charlesfortes/" TargetMode="External"/><Relationship Id="rId4" Type="http://schemas.openxmlformats.org/officeDocument/2006/relationships/hyperlink" Target="http://pt.slideshare.net/charleswellingtonforte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0" y="1636295"/>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2" descr="http://web.mundodastribos.com/640967-Cursos-gratuitos-de-f%C3%A9rias-Faculdade-Anhanguera-2013-630x3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643" y="2646946"/>
            <a:ext cx="5221357" cy="3238501"/>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p:cNvSpPr txBox="1"/>
          <p:nvPr/>
        </p:nvSpPr>
        <p:spPr>
          <a:xfrm>
            <a:off x="4291467" y="1877505"/>
            <a:ext cx="6096349" cy="584775"/>
          </a:xfrm>
          <a:prstGeom prst="rect">
            <a:avLst/>
          </a:prstGeom>
          <a:noFill/>
        </p:spPr>
        <p:txBody>
          <a:bodyPr wrap="none" rtlCol="0">
            <a:spAutoFit/>
          </a:bodyPr>
          <a:lstStyle/>
          <a:p>
            <a:r>
              <a:rPr lang="pt-BR" sz="32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3200" dirty="0">
              <a:solidFill>
                <a:schemeClr val="bg1"/>
              </a:solidFill>
              <a:latin typeface="Segoe UI Light" panose="020B0502040204020203" pitchFamily="34" charset="0"/>
              <a:cs typeface="Segoe UI Light" panose="020B0502040204020203" pitchFamily="34" charset="0"/>
            </a:endParaRPr>
          </a:p>
        </p:txBody>
      </p:sp>
      <p:sp>
        <p:nvSpPr>
          <p:cNvPr id="13" name="CaixaDeTexto 12"/>
          <p:cNvSpPr txBox="1"/>
          <p:nvPr/>
        </p:nvSpPr>
        <p:spPr>
          <a:xfrm>
            <a:off x="304800" y="1266963"/>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14" name="CaixaDeTexto 13"/>
          <p:cNvSpPr txBox="1"/>
          <p:nvPr/>
        </p:nvSpPr>
        <p:spPr>
          <a:xfrm>
            <a:off x="727607" y="3889018"/>
            <a:ext cx="5368393" cy="646331"/>
          </a:xfrm>
          <a:prstGeom prst="rect">
            <a:avLst/>
          </a:prstGeom>
          <a:noFill/>
        </p:spPr>
        <p:txBody>
          <a:bodyPr wrap="none" rtlCol="0">
            <a:spAutoFit/>
          </a:bodyPr>
          <a:lstStyle/>
          <a:p>
            <a:r>
              <a:rPr lang="pt-BR" sz="3600" dirty="0" smtClean="0">
                <a:latin typeface="Segoe UI Light" panose="020B0502040204020203" pitchFamily="34" charset="0"/>
                <a:cs typeface="Segoe UI Light" panose="020B0502040204020203" pitchFamily="34" charset="0"/>
              </a:rPr>
              <a:t>Apresentação do Professor</a:t>
            </a:r>
          </a:p>
        </p:txBody>
      </p:sp>
    </p:spTree>
    <p:extLst>
      <p:ext uri="{BB962C8B-B14F-4D97-AF65-F5344CB8AC3E}">
        <p14:creationId xmlns:p14="http://schemas.microsoft.com/office/powerpoint/2010/main" val="17757587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2122697"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Abstração</a:t>
            </a:r>
          </a:p>
        </p:txBody>
      </p:sp>
      <p:sp>
        <p:nvSpPr>
          <p:cNvPr id="2" name="Retângulo 1"/>
          <p:cNvSpPr/>
          <p:nvPr/>
        </p:nvSpPr>
        <p:spPr>
          <a:xfrm>
            <a:off x="4569554" y="2625131"/>
            <a:ext cx="6212387" cy="923330"/>
          </a:xfrm>
          <a:prstGeom prst="rect">
            <a:avLst/>
          </a:prstGeom>
        </p:spPr>
        <p:txBody>
          <a:bodyPr wrap="square">
            <a:spAutoFit/>
          </a:bodyPr>
          <a:lstStyle/>
          <a:p>
            <a:r>
              <a:rPr lang="pt-BR" dirty="0">
                <a:latin typeface="Segoe UI Light" panose="020B0502040204020203" pitchFamily="34" charset="0"/>
                <a:cs typeface="Segoe UI Light" panose="020B0502040204020203" pitchFamily="34" charset="0"/>
              </a:rPr>
              <a:t>Abstração é a habilidade de concentrar nos aspectos essenciais de um contexto qualquer, ignorando características menos importantes ou acidentais</a:t>
            </a:r>
            <a:endParaRPr lang="pt-BR" dirty="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pic>
        <p:nvPicPr>
          <p:cNvPr id="1028" name="Picture 4" descr="https://trezende.files.wordpress.com/2011/06/orgaos.jpg?w=319&amp;h=380"/>
          <p:cNvPicPr>
            <a:picLocks noChangeAspect="1" noChangeArrowheads="1"/>
          </p:cNvPicPr>
          <p:nvPr/>
        </p:nvPicPr>
        <p:blipFill rotWithShape="1">
          <a:blip r:embed="rId2">
            <a:extLst>
              <a:ext uri="{28A0092B-C50C-407E-A947-70E740481C1C}">
                <a14:useLocalDpi xmlns:a14="http://schemas.microsoft.com/office/drawing/2010/main" val="0"/>
              </a:ext>
            </a:extLst>
          </a:blip>
          <a:srcRect l="449" r="-449" b="14770"/>
          <a:stretch/>
        </p:blipFill>
        <p:spPr bwMode="auto">
          <a:xfrm>
            <a:off x="821247" y="2804381"/>
            <a:ext cx="3038475" cy="308489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de seta reta 7"/>
          <p:cNvCxnSpPr>
            <a:endCxn id="18" idx="1"/>
          </p:cNvCxnSpPr>
          <p:nvPr/>
        </p:nvCxnSpPr>
        <p:spPr>
          <a:xfrm flipV="1">
            <a:off x="2088107" y="4183460"/>
            <a:ext cx="3275463" cy="46476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a:off x="5363570" y="3998794"/>
            <a:ext cx="4456541" cy="369332"/>
          </a:xfrm>
          <a:prstGeom prst="rect">
            <a:avLst/>
          </a:prstGeom>
          <a:noFill/>
        </p:spPr>
        <p:txBody>
          <a:bodyPr wrap="none" rtlCol="0">
            <a:spAutoFit/>
          </a:bodyPr>
          <a:lstStyle/>
          <a:p>
            <a:r>
              <a:rPr lang="pt-BR" dirty="0" smtClean="0">
                <a:solidFill>
                  <a:srgbClr val="C00000"/>
                </a:solidFill>
                <a:latin typeface="Segoe UI Light" panose="020B0502040204020203" pitchFamily="34" charset="0"/>
                <a:cs typeface="Segoe UI Light" panose="020B0502040204020203" pitchFamily="34" charset="0"/>
              </a:rPr>
              <a:t>Pessoa: Fígado, Estômago, Pulmão, Coração</a:t>
            </a:r>
            <a:endParaRPr lang="pt-BR" dirty="0">
              <a:solidFill>
                <a:srgbClr val="C00000"/>
              </a:solidFill>
              <a:latin typeface="Segoe UI Light" panose="020B0502040204020203" pitchFamily="34" charset="0"/>
              <a:cs typeface="Segoe UI Light" panose="020B0502040204020203" pitchFamily="34" charset="0"/>
            </a:endParaRPr>
          </a:p>
        </p:txBody>
      </p:sp>
      <p:sp>
        <p:nvSpPr>
          <p:cNvPr id="21" name="CaixaDeTexto 20"/>
          <p:cNvSpPr txBox="1"/>
          <p:nvPr/>
        </p:nvSpPr>
        <p:spPr>
          <a:xfrm>
            <a:off x="7269925" y="4507706"/>
            <a:ext cx="484428"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Ou</a:t>
            </a:r>
            <a:endParaRPr lang="pt-BR" dirty="0">
              <a:latin typeface="Segoe UI Light" panose="020B0502040204020203" pitchFamily="34" charset="0"/>
              <a:cs typeface="Segoe UI Light" panose="020B0502040204020203" pitchFamily="34" charset="0"/>
            </a:endParaRPr>
          </a:p>
        </p:txBody>
      </p:sp>
      <p:sp>
        <p:nvSpPr>
          <p:cNvPr id="22" name="CaixaDeTexto 21"/>
          <p:cNvSpPr txBox="1"/>
          <p:nvPr/>
        </p:nvSpPr>
        <p:spPr>
          <a:xfrm>
            <a:off x="6032791" y="4990653"/>
            <a:ext cx="3060518" cy="369332"/>
          </a:xfrm>
          <a:prstGeom prst="rect">
            <a:avLst/>
          </a:prstGeom>
          <a:noFill/>
        </p:spPr>
        <p:txBody>
          <a:bodyPr wrap="none" rtlCol="0">
            <a:spAutoFit/>
          </a:bodyPr>
          <a:lstStyle/>
          <a:p>
            <a:r>
              <a:rPr lang="pt-BR" dirty="0" smtClean="0">
                <a:solidFill>
                  <a:schemeClr val="accent1">
                    <a:lumMod val="50000"/>
                  </a:schemeClr>
                </a:solidFill>
                <a:latin typeface="Segoe UI Light" panose="020B0502040204020203" pitchFamily="34" charset="0"/>
                <a:cs typeface="Segoe UI Light" panose="020B0502040204020203" pitchFamily="34" charset="0"/>
              </a:rPr>
              <a:t>Pessoa: Nome, Endereço, CPF</a:t>
            </a:r>
            <a:endParaRPr lang="pt-BR" dirty="0">
              <a:solidFill>
                <a:schemeClr val="accent1">
                  <a:lumMod val="50000"/>
                </a:schemeClr>
              </a:solidFill>
              <a:latin typeface="Segoe UI Light" panose="020B0502040204020203" pitchFamily="34" charset="0"/>
              <a:cs typeface="Segoe UI Light" panose="020B0502040204020203" pitchFamily="34" charset="0"/>
            </a:endParaRPr>
          </a:p>
        </p:txBody>
      </p:sp>
      <p:cxnSp>
        <p:nvCxnSpPr>
          <p:cNvPr id="25" name="Conector de seta reta 24"/>
          <p:cNvCxnSpPr>
            <a:endCxn id="22" idx="1"/>
          </p:cNvCxnSpPr>
          <p:nvPr/>
        </p:nvCxnSpPr>
        <p:spPr>
          <a:xfrm>
            <a:off x="3179928" y="4877038"/>
            <a:ext cx="2852863" cy="29828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37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o explicativo em forma de nuvem 25"/>
          <p:cNvSpPr/>
          <p:nvPr/>
        </p:nvSpPr>
        <p:spPr>
          <a:xfrm flipH="1">
            <a:off x="9808178" y="3469564"/>
            <a:ext cx="1746913" cy="1102830"/>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2122697"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Abstração</a:t>
            </a:r>
          </a:p>
        </p:txBody>
      </p:sp>
      <p:sp>
        <p:nvSpPr>
          <p:cNvPr id="2" name="Retângulo 1"/>
          <p:cNvSpPr/>
          <p:nvPr/>
        </p:nvSpPr>
        <p:spPr>
          <a:xfrm>
            <a:off x="4364628" y="1503494"/>
            <a:ext cx="6212387" cy="646331"/>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Leva-se em consideração o domínio da aplicação, os interesses e relevâncias para o contexto.</a:t>
            </a:r>
            <a:endParaRPr lang="pt-BR" dirty="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pic>
        <p:nvPicPr>
          <p:cNvPr id="2050" name="Picture 2" descr="http://daphnecaruanagalizia.com/wp-content/uploads/2014/11/peeled-banan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9504" y="4363554"/>
            <a:ext cx="2720217" cy="161852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1.bp.blogspot.com/_DTchJZUZ7NE/TNl7laSP61I/AAAAAAAAACg/fgy09fbDAmo/s1600/frin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78" y="4892424"/>
            <a:ext cx="1317503" cy="17204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publispain.com/simpson/galeria/homero/homer1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781941" y="4655623"/>
            <a:ext cx="1197297" cy="19708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3.amazonaws.com/magoo/ABAAAflksAF-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42" y="4038034"/>
            <a:ext cx="1971675" cy="102870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de seta reta 6"/>
          <p:cNvCxnSpPr>
            <a:stCxn id="2050" idx="1"/>
          </p:cNvCxnSpPr>
          <p:nvPr/>
        </p:nvCxnSpPr>
        <p:spPr>
          <a:xfrm flipH="1" flipV="1">
            <a:off x="3043451" y="5172818"/>
            <a:ext cx="1746053"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p:cNvCxnSpPr>
            <a:stCxn id="2050" idx="3"/>
          </p:cNvCxnSpPr>
          <p:nvPr/>
        </p:nvCxnSpPr>
        <p:spPr>
          <a:xfrm flipV="1">
            <a:off x="7509721" y="5172818"/>
            <a:ext cx="18935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 descr="http://daphnecaruanagalizia.com/wp-content/uploads/2014/11/peeled-banan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07666" y="3719319"/>
            <a:ext cx="932884" cy="55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512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313574" y="3529723"/>
            <a:ext cx="1564852"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Classes</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6908410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1564852"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Classes</a:t>
            </a:r>
          </a:p>
        </p:txBody>
      </p:sp>
      <p:sp>
        <p:nvSpPr>
          <p:cNvPr id="2" name="Retângulo 1"/>
          <p:cNvSpPr/>
          <p:nvPr/>
        </p:nvSpPr>
        <p:spPr>
          <a:xfrm>
            <a:off x="1322642" y="3423498"/>
            <a:ext cx="9834243" cy="923330"/>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Uma </a:t>
            </a:r>
            <a:r>
              <a:rPr lang="pt-BR" dirty="0">
                <a:latin typeface="Segoe UI Light" panose="020B0502040204020203" pitchFamily="34" charset="0"/>
                <a:cs typeface="Segoe UI Light" panose="020B0502040204020203" pitchFamily="34" charset="0"/>
              </a:rPr>
              <a:t>estrutura que abstrai um conjunto de objetos com características similares. Uma classe define o comportamento de seus objetos através de métodos e os estados possíveis destes objetos através de atributos</a:t>
            </a:r>
            <a:endParaRPr lang="pt-BR" dirty="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225622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1564852"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Classes</a:t>
            </a: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pic>
        <p:nvPicPr>
          <p:cNvPr id="3" name="Imagem 2"/>
          <p:cNvPicPr>
            <a:picLocks noChangeAspect="1"/>
          </p:cNvPicPr>
          <p:nvPr/>
        </p:nvPicPr>
        <p:blipFill>
          <a:blip r:embed="rId2"/>
          <a:stretch>
            <a:fillRect/>
          </a:stretch>
        </p:blipFill>
        <p:spPr>
          <a:xfrm>
            <a:off x="1322642" y="2294864"/>
            <a:ext cx="4704238" cy="3361305"/>
          </a:xfrm>
          <a:prstGeom prst="rect">
            <a:avLst/>
          </a:prstGeom>
        </p:spPr>
      </p:pic>
      <p:pic>
        <p:nvPicPr>
          <p:cNvPr id="18" name="Picture 4" descr="http://www.cityweekly.net/utah/imgs/media/Colin_Wolf/homer_car_acessor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6329" y="4433872"/>
            <a:ext cx="2095500" cy="177270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to 7"/>
          <p:cNvCxnSpPr>
            <a:stCxn id="3" idx="3"/>
            <a:endCxn id="18" idx="1"/>
          </p:cNvCxnSpPr>
          <p:nvPr/>
        </p:nvCxnSpPr>
        <p:spPr>
          <a:xfrm>
            <a:off x="6026880" y="3975517"/>
            <a:ext cx="2709449" cy="13447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6795395" y="3676747"/>
            <a:ext cx="2717095" cy="369332"/>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A receita de uma pizza</a:t>
            </a:r>
            <a:endParaRPr lang="pt-BR" dirty="0">
              <a:solidFill>
                <a:srgbClr val="C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3189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1564852"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Classes</a:t>
            </a: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cxnSp>
        <p:nvCxnSpPr>
          <p:cNvPr id="8" name="Conector reto 7"/>
          <p:cNvCxnSpPr>
            <a:stCxn id="3074" idx="3"/>
            <a:endCxn id="3076" idx="1"/>
          </p:cNvCxnSpPr>
          <p:nvPr/>
        </p:nvCxnSpPr>
        <p:spPr>
          <a:xfrm>
            <a:off x="5132642" y="3975802"/>
            <a:ext cx="3727629" cy="11702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074" name="Picture 2" descr="http://static.commentcamarche.net/pt.ccm.net/faq/images/1398-jS63D1aRCpMY82r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642" y="2408939"/>
            <a:ext cx="3810000" cy="31337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1papacaio.com.br/modules/Wallpapers/gallery/wall1024/variados/simpsons/simpsons_martelo10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0271" y="4214277"/>
            <a:ext cx="2484630" cy="1863473"/>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6225547" y="3679192"/>
            <a:ext cx="2717095" cy="369332"/>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A planta de uma casa</a:t>
            </a:r>
            <a:endParaRPr lang="pt-BR" dirty="0">
              <a:solidFill>
                <a:srgbClr val="C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84684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313574" y="3488578"/>
            <a:ext cx="1697901"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Objetos</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749802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1697901"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Objetos</a:t>
            </a:r>
          </a:p>
        </p:txBody>
      </p:sp>
      <p:sp>
        <p:nvSpPr>
          <p:cNvPr id="2" name="Retângulo 1"/>
          <p:cNvSpPr/>
          <p:nvPr/>
        </p:nvSpPr>
        <p:spPr>
          <a:xfrm>
            <a:off x="1194444" y="2975725"/>
            <a:ext cx="9834243" cy="1754326"/>
          </a:xfrm>
          <a:prstGeom prst="rect">
            <a:avLst/>
          </a:prstGeom>
        </p:spPr>
        <p:txBody>
          <a:bodyPr wrap="square">
            <a:spAutoFit/>
          </a:bodyPr>
          <a:lstStyle/>
          <a:p>
            <a:r>
              <a:rPr lang="pt-BR" dirty="0">
                <a:latin typeface="Segoe UI Light" panose="020B0502040204020203" pitchFamily="34" charset="0"/>
                <a:cs typeface="Segoe UI Light" panose="020B0502040204020203" pitchFamily="34" charset="0"/>
              </a:rPr>
              <a:t>uma referência a um local da memória que possui um valor. Um objeto pode ser uma variável, função, ou estrutura de dados. Com a introdução da programação orientada a objetos, a palavra objeto refere-se a uma instância de uma classe.</a:t>
            </a:r>
          </a:p>
          <a:p>
            <a:endParaRPr lang="pt-BR" dirty="0">
              <a:latin typeface="Segoe UI Light" panose="020B0502040204020203" pitchFamily="34" charset="0"/>
              <a:cs typeface="Segoe UI Light" panose="020B0502040204020203" pitchFamily="34" charset="0"/>
            </a:endParaRPr>
          </a:p>
          <a:p>
            <a:r>
              <a:rPr lang="pt-BR" dirty="0">
                <a:latin typeface="Segoe UI Light" panose="020B0502040204020203" pitchFamily="34" charset="0"/>
                <a:cs typeface="Segoe UI Light" panose="020B0502040204020203" pitchFamily="34" charset="0"/>
              </a:rPr>
              <a:t>Em programação orientada a objetos, um objeto passa a existir a partir de um "molde" (classe); a classe define o comportamento do objeto, usando atributos (propriedades) e métodos (ações)</a:t>
            </a:r>
            <a:endParaRPr lang="pt-BR" dirty="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864876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1697901"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Objetos</a:t>
            </a: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cxnSp>
        <p:nvCxnSpPr>
          <p:cNvPr id="8" name="Conector reto 7"/>
          <p:cNvCxnSpPr>
            <a:stCxn id="3074" idx="3"/>
            <a:endCxn id="6146" idx="1"/>
          </p:cNvCxnSpPr>
          <p:nvPr/>
        </p:nvCxnSpPr>
        <p:spPr>
          <a:xfrm>
            <a:off x="4385891" y="3936496"/>
            <a:ext cx="3198203" cy="92812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074" name="Picture 2" descr="http://static.commentcamarche.net/pt.ccm.net/faq/images/1398-jS63D1aRCpMY82r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891" y="2369633"/>
            <a:ext cx="3810000" cy="3133726"/>
          </a:xfrm>
          <a:prstGeom prst="rect">
            <a:avLst/>
          </a:prstGeom>
          <a:noFill/>
          <a:extLst>
            <a:ext uri="{909E8E84-426E-40DD-AFC4-6F175D3DCCD1}">
              <a14:hiddenFill xmlns:a14="http://schemas.microsoft.com/office/drawing/2010/main">
                <a:solidFill>
                  <a:srgbClr val="FFFFFF"/>
                </a:solidFill>
              </a14:hiddenFill>
            </a:ext>
          </a:extLst>
        </p:spPr>
      </p:pic>
      <p:sp>
        <p:nvSpPr>
          <p:cNvPr id="25" name="Retângulo 24"/>
          <p:cNvSpPr/>
          <p:nvPr/>
        </p:nvSpPr>
        <p:spPr>
          <a:xfrm>
            <a:off x="4789504" y="3617720"/>
            <a:ext cx="2717095" cy="369332"/>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A casa construída</a:t>
            </a:r>
            <a:endParaRPr lang="pt-BR" dirty="0">
              <a:solidFill>
                <a:srgbClr val="C00000"/>
              </a:solidFill>
              <a:latin typeface="Segoe UI Light" panose="020B0502040204020203" pitchFamily="34" charset="0"/>
              <a:cs typeface="Segoe UI Light" panose="020B0502040204020203" pitchFamily="34" charset="0"/>
            </a:endParaRPr>
          </a:p>
        </p:txBody>
      </p:sp>
      <p:pic>
        <p:nvPicPr>
          <p:cNvPr id="6146" name="Picture 2" descr="http://agvelascoempreendimentos.com.br/blog/wp-content/uploads/2014/10/casas_bizarras_surpreendentes_mundo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4094" y="3405222"/>
            <a:ext cx="4388918" cy="2918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833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145404" y="3488578"/>
            <a:ext cx="1932324"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Atributos</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511484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5155097" y="1705138"/>
            <a:ext cx="7036904" cy="423035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http://web.mundodastribos.com/640967-Cursos-gratuitos-de-f%C3%A9rias-Faculdade-Anhanguera-2013-630x3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36695" y="0"/>
            <a:ext cx="1643269" cy="10192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1322642" y="3165412"/>
            <a:ext cx="2928430" cy="646331"/>
          </a:xfrm>
          <a:prstGeom prst="rect">
            <a:avLst/>
          </a:prstGeom>
          <a:noFill/>
        </p:spPr>
        <p:txBody>
          <a:bodyPr wrap="none" rtlCol="0">
            <a:spAutoFit/>
          </a:bodyPr>
          <a:lstStyle/>
          <a:p>
            <a:r>
              <a:rPr lang="pt-BR" sz="3600" dirty="0" smtClean="0">
                <a:latin typeface="Segoe UI Light" panose="020B0502040204020203" pitchFamily="34" charset="0"/>
                <a:cs typeface="Segoe UI Light" panose="020B0502040204020203" pitchFamily="34" charset="0"/>
              </a:rPr>
              <a:t>Charles Fortes</a:t>
            </a:r>
          </a:p>
        </p:txBody>
      </p:sp>
      <p:pic>
        <p:nvPicPr>
          <p:cNvPr id="11" name="Picture 2" descr="C:\Users\charles.fortes\Dropbox\Photos\Me Chalk.png"/>
          <p:cNvPicPr>
            <a:picLocks noChangeAspect="1" noChangeArrowheads="1"/>
          </p:cNvPicPr>
          <p:nvPr/>
        </p:nvPicPr>
        <p:blipFill rotWithShape="1">
          <a:blip r:embed="rId3">
            <a:extLst>
              <a:ext uri="{28A0092B-C50C-407E-A947-70E740481C1C}">
                <a14:useLocalDpi xmlns:a14="http://schemas.microsoft.com/office/drawing/2010/main" val="0"/>
              </a:ext>
            </a:extLst>
          </a:blip>
          <a:srcRect l="7647" t="7711"/>
          <a:stretch/>
        </p:blipFill>
        <p:spPr bwMode="auto">
          <a:xfrm>
            <a:off x="5795982" y="2375267"/>
            <a:ext cx="2877567" cy="289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393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1932324"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Atributos</a:t>
            </a:r>
          </a:p>
        </p:txBody>
      </p:sp>
      <p:sp>
        <p:nvSpPr>
          <p:cNvPr id="2" name="Retângulo 1"/>
          <p:cNvSpPr/>
          <p:nvPr/>
        </p:nvSpPr>
        <p:spPr>
          <a:xfrm>
            <a:off x="1178878" y="3211579"/>
            <a:ext cx="9834243" cy="1200329"/>
          </a:xfrm>
          <a:prstGeom prst="rect">
            <a:avLst/>
          </a:prstGeom>
        </p:spPr>
        <p:txBody>
          <a:bodyPr wrap="square">
            <a:spAutoFit/>
          </a:bodyPr>
          <a:lstStyle/>
          <a:p>
            <a:r>
              <a:rPr lang="pt-BR" dirty="0">
                <a:latin typeface="Segoe UI Light" panose="020B0502040204020203" pitchFamily="34" charset="0"/>
                <a:cs typeface="Segoe UI Light" panose="020B0502040204020203" pitchFamily="34" charset="0"/>
              </a:rPr>
              <a:t>Os Atributos em Programação Orientada a Objetos são os elementos que definem a estrutura de uma classe</a:t>
            </a:r>
            <a:r>
              <a:rPr lang="pt-BR" dirty="0" smtClean="0">
                <a:latin typeface="Segoe UI Light" panose="020B0502040204020203" pitchFamily="34" charset="0"/>
                <a:cs typeface="Segoe UI Light" panose="020B0502040204020203" pitchFamily="34" charset="0"/>
              </a:rPr>
              <a:t>.</a:t>
            </a:r>
          </a:p>
          <a:p>
            <a:endParaRPr lang="pt-BR" dirty="0">
              <a:latin typeface="Segoe UI Light" panose="020B0502040204020203" pitchFamily="34" charset="0"/>
              <a:cs typeface="Segoe UI Light" panose="020B0502040204020203" pitchFamily="34" charset="0"/>
            </a:endParaRPr>
          </a:p>
          <a:p>
            <a:r>
              <a:rPr lang="pt-BR" dirty="0">
                <a:latin typeface="Segoe UI Light" panose="020B0502040204020203" pitchFamily="34" charset="0"/>
                <a:cs typeface="Segoe UI Light" panose="020B0502040204020203" pitchFamily="34" charset="0"/>
              </a:rPr>
              <a:t>Um atributo é um dado para o qual cada </a:t>
            </a:r>
            <a:r>
              <a:rPr lang="pt-BR" dirty="0" smtClean="0">
                <a:latin typeface="Segoe UI Light" panose="020B0502040204020203" pitchFamily="34" charset="0"/>
                <a:cs typeface="Segoe UI Light" panose="020B0502040204020203" pitchFamily="34" charset="0"/>
              </a:rPr>
              <a:t>objeto </a:t>
            </a:r>
            <a:r>
              <a:rPr lang="pt-BR" dirty="0">
                <a:latin typeface="Segoe UI Light" panose="020B0502040204020203" pitchFamily="34" charset="0"/>
                <a:cs typeface="Segoe UI Light" panose="020B0502040204020203" pitchFamily="34" charset="0"/>
              </a:rPr>
              <a:t>tem seu próprio valor.</a:t>
            </a:r>
            <a:endParaRPr lang="pt-BR" dirty="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758699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1932324"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Atributos</a:t>
            </a: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pic>
        <p:nvPicPr>
          <p:cNvPr id="8194" name="Picture 2" descr="http://isuba.s8.com.br/produtos/01/00/item/120205/2/120205271_1G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707" y="2682536"/>
            <a:ext cx="2812411" cy="281241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6550924" y="2128540"/>
            <a:ext cx="2371162" cy="1477328"/>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Capacidade em Quilos</a:t>
            </a:r>
          </a:p>
          <a:p>
            <a:r>
              <a:rPr lang="pt-BR" dirty="0" smtClean="0">
                <a:latin typeface="Segoe UI Light" panose="020B0502040204020203" pitchFamily="34" charset="0"/>
                <a:cs typeface="Segoe UI Light" panose="020B0502040204020203" pitchFamily="34" charset="0"/>
              </a:rPr>
              <a:t>Dimensões</a:t>
            </a:r>
          </a:p>
          <a:p>
            <a:r>
              <a:rPr lang="pt-BR" dirty="0" smtClean="0">
                <a:latin typeface="Segoe UI Light" panose="020B0502040204020203" pitchFamily="34" charset="0"/>
                <a:cs typeface="Segoe UI Light" panose="020B0502040204020203" pitchFamily="34" charset="0"/>
              </a:rPr>
              <a:t>Cor</a:t>
            </a:r>
          </a:p>
          <a:p>
            <a:r>
              <a:rPr lang="pt-BR" dirty="0" smtClean="0">
                <a:latin typeface="Segoe UI Light" panose="020B0502040204020203" pitchFamily="34" charset="0"/>
                <a:cs typeface="Segoe UI Light" panose="020B0502040204020203" pitchFamily="34" charset="0"/>
              </a:rPr>
              <a:t>Modelo</a:t>
            </a:r>
          </a:p>
          <a:p>
            <a:r>
              <a:rPr lang="pt-BR" dirty="0" smtClean="0">
                <a:latin typeface="Segoe UI Light" panose="020B0502040204020203" pitchFamily="34" charset="0"/>
                <a:cs typeface="Segoe UI Light" panose="020B0502040204020203" pitchFamily="34" charset="0"/>
              </a:rPr>
              <a:t>Marca</a:t>
            </a:r>
          </a:p>
        </p:txBody>
      </p:sp>
      <p:cxnSp>
        <p:nvCxnSpPr>
          <p:cNvPr id="8" name="Conector reto 7"/>
          <p:cNvCxnSpPr>
            <a:stCxn id="8194" idx="3"/>
            <a:endCxn id="3" idx="1"/>
          </p:cNvCxnSpPr>
          <p:nvPr/>
        </p:nvCxnSpPr>
        <p:spPr>
          <a:xfrm flipV="1">
            <a:off x="4281118" y="2867204"/>
            <a:ext cx="2269806" cy="12215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00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4294353" y="3488578"/>
            <a:ext cx="3603294"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Comportamentos</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353102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3603294"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Comportamentos</a:t>
            </a:r>
          </a:p>
        </p:txBody>
      </p:sp>
      <p:sp>
        <p:nvSpPr>
          <p:cNvPr id="2" name="Retângulo 1"/>
          <p:cNvSpPr/>
          <p:nvPr/>
        </p:nvSpPr>
        <p:spPr>
          <a:xfrm>
            <a:off x="1698674" y="2827414"/>
            <a:ext cx="9834243" cy="2308324"/>
          </a:xfrm>
          <a:prstGeom prst="rect">
            <a:avLst/>
          </a:prstGeom>
        </p:spPr>
        <p:txBody>
          <a:bodyPr wrap="square">
            <a:spAutoFit/>
          </a:bodyPr>
          <a:lstStyle/>
          <a:p>
            <a:r>
              <a:rPr lang="pt-BR" dirty="0">
                <a:latin typeface="Segoe UI Light" panose="020B0502040204020203" pitchFamily="34" charset="0"/>
                <a:cs typeface="Segoe UI Light" panose="020B0502040204020203" pitchFamily="34" charset="0"/>
              </a:rPr>
              <a:t>Em linguagens baseadas em classe eles são definidos na classe. Métodos definem o comportamento a ser exibido pelas instâncias da classe associada no tempo de execução do programa. Métodos possuem a propriedade especial que em tempo de execução, possuem acesso aos dados armazenados em uma instância da classe (ou instância de classe ou objeto de classe ou objeto) que estão associados e são, desta forma, capazes de controlar o estado da instância. A associação entre classe e método é chamada de ligação (</a:t>
            </a:r>
            <a:r>
              <a:rPr lang="pt-BR" dirty="0" err="1">
                <a:latin typeface="Segoe UI Light" panose="020B0502040204020203" pitchFamily="34" charset="0"/>
                <a:cs typeface="Segoe UI Light" panose="020B0502040204020203" pitchFamily="34" charset="0"/>
              </a:rPr>
              <a:t>binding</a:t>
            </a:r>
            <a:r>
              <a:rPr lang="pt-BR" dirty="0">
                <a:latin typeface="Segoe UI Light" panose="020B0502040204020203" pitchFamily="34" charset="0"/>
                <a:cs typeface="Segoe UI Light" panose="020B0502040204020203" pitchFamily="34" charset="0"/>
              </a:rPr>
              <a:t>). Um método associado com uma classe é dito estar ligado (</a:t>
            </a:r>
            <a:r>
              <a:rPr lang="pt-BR" dirty="0" err="1">
                <a:latin typeface="Segoe UI Light" panose="020B0502040204020203" pitchFamily="34" charset="0"/>
                <a:cs typeface="Segoe UI Light" panose="020B0502040204020203" pitchFamily="34" charset="0"/>
              </a:rPr>
              <a:t>bound</a:t>
            </a:r>
            <a:r>
              <a:rPr lang="pt-BR" dirty="0">
                <a:latin typeface="Segoe UI Light" panose="020B0502040204020203" pitchFamily="34" charset="0"/>
                <a:cs typeface="Segoe UI Light" panose="020B0502040204020203" pitchFamily="34" charset="0"/>
              </a:rPr>
              <a:t>) à classe. Métodos podem ser ligados a uma classe em tempo de compilação (ligação estática) ou a um objeto em tempo de execução (ligação dinâmica).</a:t>
            </a:r>
            <a:endParaRPr lang="pt-BR" dirty="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535706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3603294"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Comportamentos</a:t>
            </a: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pic>
        <p:nvPicPr>
          <p:cNvPr id="8194" name="Picture 2" descr="http://isuba.s8.com.br/produtos/01/00/item/120205/2/120205271_1G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707" y="2682536"/>
            <a:ext cx="2812411" cy="2812411"/>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6537276" y="2080822"/>
            <a:ext cx="1401346" cy="1477328"/>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Lavar()</a:t>
            </a:r>
          </a:p>
          <a:p>
            <a:r>
              <a:rPr lang="pt-BR" dirty="0" smtClean="0">
                <a:latin typeface="Segoe UI Light" panose="020B0502040204020203" pitchFamily="34" charset="0"/>
                <a:cs typeface="Segoe UI Light" panose="020B0502040204020203" pitchFamily="34" charset="0"/>
              </a:rPr>
              <a:t>Centrifugar()</a:t>
            </a:r>
          </a:p>
          <a:p>
            <a:r>
              <a:rPr lang="pt-BR" dirty="0" smtClean="0">
                <a:latin typeface="Segoe UI Light" panose="020B0502040204020203" pitchFamily="34" charset="0"/>
                <a:cs typeface="Segoe UI Light" panose="020B0502040204020203" pitchFamily="34" charset="0"/>
              </a:rPr>
              <a:t>Parar()</a:t>
            </a:r>
          </a:p>
          <a:p>
            <a:r>
              <a:rPr lang="pt-BR" dirty="0" err="1" smtClean="0">
                <a:latin typeface="Segoe UI Light" panose="020B0502040204020203" pitchFamily="34" charset="0"/>
                <a:cs typeface="Segoe UI Light" panose="020B0502040204020203" pitchFamily="34" charset="0"/>
              </a:rPr>
              <a:t>SoltarÁgua</a:t>
            </a:r>
            <a:r>
              <a:rPr lang="pt-BR" dirty="0" smtClean="0">
                <a:latin typeface="Segoe UI Light" panose="020B0502040204020203" pitchFamily="34" charset="0"/>
                <a:cs typeface="Segoe UI Light" panose="020B0502040204020203" pitchFamily="34" charset="0"/>
              </a:rPr>
              <a:t>()</a:t>
            </a:r>
          </a:p>
          <a:p>
            <a:r>
              <a:rPr lang="pt-BR" dirty="0" smtClean="0">
                <a:latin typeface="Segoe UI Light" panose="020B0502040204020203" pitchFamily="34" charset="0"/>
                <a:cs typeface="Segoe UI Light" panose="020B0502040204020203" pitchFamily="34" charset="0"/>
              </a:rPr>
              <a:t>Enxaguar()</a:t>
            </a:r>
          </a:p>
        </p:txBody>
      </p:sp>
      <p:cxnSp>
        <p:nvCxnSpPr>
          <p:cNvPr id="8" name="Conector reto 7"/>
          <p:cNvCxnSpPr>
            <a:stCxn id="8194" idx="3"/>
            <a:endCxn id="3" idx="1"/>
          </p:cNvCxnSpPr>
          <p:nvPr/>
        </p:nvCxnSpPr>
        <p:spPr>
          <a:xfrm flipV="1">
            <a:off x="4281118" y="2819486"/>
            <a:ext cx="2256158" cy="12692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463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4416694" y="3488578"/>
            <a:ext cx="3358612"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Encapsulamento</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2415931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3358612" cy="646331"/>
          </a:xfrm>
          <a:prstGeom prst="rect">
            <a:avLst/>
          </a:prstGeom>
          <a:noFill/>
        </p:spPr>
        <p:txBody>
          <a:bodyPr wrap="none" rtlCol="0">
            <a:spAutoFit/>
          </a:bodyPr>
          <a:lstStyle/>
          <a:p>
            <a:r>
              <a:rPr lang="pt-BR" sz="3600" dirty="0">
                <a:solidFill>
                  <a:srgbClr val="C00000"/>
                </a:solidFill>
                <a:latin typeface="Segoe UI Light" panose="020B0502040204020203" pitchFamily="34" charset="0"/>
                <a:cs typeface="Segoe UI Light" panose="020B0502040204020203" pitchFamily="34" charset="0"/>
              </a:rPr>
              <a:t>Encapsulamento</a:t>
            </a:r>
            <a:endParaRPr lang="pt-BR" sz="3600" dirty="0" smtClean="0">
              <a:solidFill>
                <a:srgbClr val="C00000"/>
              </a:solidFill>
              <a:latin typeface="Segoe UI Light" panose="020B0502040204020203" pitchFamily="34" charset="0"/>
              <a:cs typeface="Segoe UI Light" panose="020B0502040204020203" pitchFamily="34" charset="0"/>
            </a:endParaRPr>
          </a:p>
        </p:txBody>
      </p:sp>
      <p:sp>
        <p:nvSpPr>
          <p:cNvPr id="2" name="Retângulo 1"/>
          <p:cNvSpPr/>
          <p:nvPr/>
        </p:nvSpPr>
        <p:spPr>
          <a:xfrm>
            <a:off x="1051654" y="3916168"/>
            <a:ext cx="9912976" cy="646331"/>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Técnica que isola os detalhes de implementação dentro de um objeto, expondo o que é necessário a quem consome ou interage com o objeto. Protegendo e dando mais flexibilidade às mudanças.</a:t>
            </a:r>
            <a:endParaRPr lang="pt-BR" dirty="0">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pic>
        <p:nvPicPr>
          <p:cNvPr id="2050" name="Picture 2" descr="http://pbs.twimg.com/media/BApc1hLCQAADpVr.jpg:large"/>
          <p:cNvPicPr>
            <a:picLocks noChangeAspect="1" noChangeArrowheads="1"/>
          </p:cNvPicPr>
          <p:nvPr/>
        </p:nvPicPr>
        <p:blipFill rotWithShape="1">
          <a:blip r:embed="rId2">
            <a:extLst>
              <a:ext uri="{28A0092B-C50C-407E-A947-70E740481C1C}">
                <a14:useLocalDpi xmlns:a14="http://schemas.microsoft.com/office/drawing/2010/main" val="0"/>
              </a:ext>
            </a:extLst>
          </a:blip>
          <a:srcRect l="13515" t="29470" r="13820" b="26993"/>
          <a:stretch/>
        </p:blipFill>
        <p:spPr bwMode="auto">
          <a:xfrm>
            <a:off x="1600200" y="1970243"/>
            <a:ext cx="26924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3982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3358612" cy="646331"/>
          </a:xfrm>
          <a:prstGeom prst="rect">
            <a:avLst/>
          </a:prstGeom>
          <a:noFill/>
        </p:spPr>
        <p:txBody>
          <a:bodyPr wrap="none" rtlCol="0">
            <a:spAutoFit/>
          </a:bodyPr>
          <a:lstStyle/>
          <a:p>
            <a:r>
              <a:rPr lang="pt-BR" sz="3600" dirty="0">
                <a:solidFill>
                  <a:srgbClr val="C00000"/>
                </a:solidFill>
                <a:latin typeface="Segoe UI Light" panose="020B0502040204020203" pitchFamily="34" charset="0"/>
                <a:cs typeface="Segoe UI Light" panose="020B0502040204020203" pitchFamily="34" charset="0"/>
              </a:rPr>
              <a:t>Encapsulamento</a:t>
            </a:r>
            <a:endParaRPr lang="pt-BR" sz="3600" dirty="0" smtClean="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pic>
        <p:nvPicPr>
          <p:cNvPr id="3076" name="Picture 4" descr="how a key work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47601" y="1092942"/>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p:cNvSpPr/>
          <p:nvPr/>
        </p:nvSpPr>
        <p:spPr>
          <a:xfrm>
            <a:off x="1322642" y="2694617"/>
            <a:ext cx="5641246" cy="2308324"/>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Com isto podemos por exemplo alterar o comportamento de um método de forma a não gerar impactos em quem consome o método.</a:t>
            </a:r>
          </a:p>
          <a:p>
            <a:endParaRPr lang="pt-BR" dirty="0">
              <a:latin typeface="Segoe UI Light" panose="020B0502040204020203" pitchFamily="34" charset="0"/>
              <a:cs typeface="Segoe UI Light" panose="020B0502040204020203" pitchFamily="34" charset="0"/>
            </a:endParaRPr>
          </a:p>
          <a:p>
            <a:r>
              <a:rPr lang="pt-BR" dirty="0" smtClean="0">
                <a:latin typeface="Segoe UI Light" panose="020B0502040204020203" pitchFamily="34" charset="0"/>
                <a:cs typeface="Segoe UI Light" panose="020B0502040204020203" pitchFamily="34" charset="0"/>
              </a:rPr>
              <a:t>Correções de bugs e otimizações de código podem ser realizadas em novas versões de uma classe sem impactarmos aqueles que a utilizam, contanto que se mantenha o contrato/assinatura</a:t>
            </a:r>
            <a:r>
              <a:rPr lang="pt-BR"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282613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3358612" cy="646331"/>
          </a:xfrm>
          <a:prstGeom prst="rect">
            <a:avLst/>
          </a:prstGeom>
          <a:noFill/>
        </p:spPr>
        <p:txBody>
          <a:bodyPr wrap="none" rtlCol="0">
            <a:spAutoFit/>
          </a:bodyPr>
          <a:lstStyle/>
          <a:p>
            <a:r>
              <a:rPr lang="pt-BR" sz="3600" dirty="0">
                <a:solidFill>
                  <a:srgbClr val="C00000"/>
                </a:solidFill>
                <a:latin typeface="Segoe UI Light" panose="020B0502040204020203" pitchFamily="34" charset="0"/>
                <a:cs typeface="Segoe UI Light" panose="020B0502040204020203" pitchFamily="34" charset="0"/>
              </a:rPr>
              <a:t>Encapsulamento</a:t>
            </a:r>
            <a:endParaRPr lang="pt-BR" sz="3600" dirty="0" smtClean="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pic>
        <p:nvPicPr>
          <p:cNvPr id="2" name="Imagem 1"/>
          <p:cNvPicPr>
            <a:picLocks noChangeAspect="1"/>
          </p:cNvPicPr>
          <p:nvPr/>
        </p:nvPicPr>
        <p:blipFill>
          <a:blip r:embed="rId2"/>
          <a:stretch>
            <a:fillRect/>
          </a:stretch>
        </p:blipFill>
        <p:spPr>
          <a:xfrm>
            <a:off x="630747" y="3410418"/>
            <a:ext cx="5031834" cy="1723999"/>
          </a:xfrm>
          <a:prstGeom prst="rect">
            <a:avLst/>
          </a:prstGeom>
        </p:spPr>
      </p:pic>
      <p:pic>
        <p:nvPicPr>
          <p:cNvPr id="3" name="Imagem 2"/>
          <p:cNvPicPr>
            <a:picLocks noChangeAspect="1"/>
          </p:cNvPicPr>
          <p:nvPr/>
        </p:nvPicPr>
        <p:blipFill>
          <a:blip r:embed="rId3"/>
          <a:stretch>
            <a:fillRect/>
          </a:stretch>
        </p:blipFill>
        <p:spPr>
          <a:xfrm>
            <a:off x="6932731" y="2919881"/>
            <a:ext cx="4817992" cy="2705074"/>
          </a:xfrm>
          <a:prstGeom prst="rect">
            <a:avLst/>
          </a:prstGeom>
        </p:spPr>
      </p:pic>
      <p:sp>
        <p:nvSpPr>
          <p:cNvPr id="7" name="Seta para a direita 6"/>
          <p:cNvSpPr/>
          <p:nvPr/>
        </p:nvSpPr>
        <p:spPr>
          <a:xfrm>
            <a:off x="5662581" y="3973968"/>
            <a:ext cx="992219" cy="596900"/>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8287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3596565" y="3488578"/>
            <a:ext cx="4998869"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Modificadores de Acesso</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0037188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5155097" y="1705138"/>
            <a:ext cx="7036904" cy="22474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http://web.mundodastribos.com/640967-Cursos-gratuitos-de-f%C3%A9rias-Faculdade-Anhanguera-2013-630x3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36695" y="0"/>
            <a:ext cx="1643269" cy="10192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326155" y="1507615"/>
            <a:ext cx="2928430" cy="646331"/>
          </a:xfrm>
          <a:prstGeom prst="rect">
            <a:avLst/>
          </a:prstGeom>
          <a:noFill/>
        </p:spPr>
        <p:txBody>
          <a:bodyPr wrap="none" rtlCol="0">
            <a:spAutoFit/>
          </a:bodyPr>
          <a:lstStyle/>
          <a:p>
            <a:r>
              <a:rPr lang="pt-BR" sz="3600" dirty="0" smtClean="0">
                <a:latin typeface="Segoe UI Light" panose="020B0502040204020203" pitchFamily="34" charset="0"/>
                <a:cs typeface="Segoe UI Light" panose="020B0502040204020203" pitchFamily="34" charset="0"/>
              </a:rPr>
              <a:t>Charles Fortes</a:t>
            </a:r>
          </a:p>
        </p:txBody>
      </p:sp>
      <p:pic>
        <p:nvPicPr>
          <p:cNvPr id="11" name="Picture 2" descr="C:\Users\charles.fortes\Dropbox\Photos\Me Chalk.png"/>
          <p:cNvPicPr>
            <a:picLocks noChangeAspect="1" noChangeArrowheads="1"/>
          </p:cNvPicPr>
          <p:nvPr/>
        </p:nvPicPr>
        <p:blipFill rotWithShape="1">
          <a:blip r:embed="rId3">
            <a:extLst>
              <a:ext uri="{28A0092B-C50C-407E-A947-70E740481C1C}">
                <a14:useLocalDpi xmlns:a14="http://schemas.microsoft.com/office/drawing/2010/main" val="0"/>
              </a:ext>
            </a:extLst>
          </a:blip>
          <a:srcRect l="7647" t="7711"/>
          <a:stretch/>
        </p:blipFill>
        <p:spPr bwMode="auto">
          <a:xfrm>
            <a:off x="5530057" y="1964450"/>
            <a:ext cx="1699005" cy="1706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mergulhopiscinas.com.br/mergulhopiscinas/outros/sistema/fotos_produtos/logo_clientes/ICEx.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642" y="2547419"/>
            <a:ext cx="14287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faculdadepromove.br/bh/biblioteca/images/logo_inforium.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42" y="3809836"/>
            <a:ext cx="1695450" cy="5143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inovatecomunicacao.com.br/public/includes/ckfinder/userfiles/images/logo_BI.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1588" y="4774810"/>
            <a:ext cx="2477794" cy="82541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myfijourney.com/wp-content/uploads/2013/03/ht_microsoft_cc_120823_w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1574" y="4263442"/>
            <a:ext cx="3276600" cy="1843088"/>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p:cNvSpPr txBox="1"/>
          <p:nvPr/>
        </p:nvSpPr>
        <p:spPr>
          <a:xfrm>
            <a:off x="7462732" y="1964450"/>
            <a:ext cx="4517232" cy="1754326"/>
          </a:xfrm>
          <a:prstGeom prst="rect">
            <a:avLst/>
          </a:prstGeom>
          <a:noFill/>
        </p:spPr>
        <p:txBody>
          <a:bodyPr wrap="square" rtlCol="0">
            <a:spAutoFit/>
          </a:bodyPr>
          <a:lstStyle/>
          <a:p>
            <a:pPr algn="just"/>
            <a:r>
              <a:rPr lang="pt-BR" dirty="0" smtClean="0">
                <a:solidFill>
                  <a:schemeClr val="accent5">
                    <a:lumMod val="50000"/>
                  </a:schemeClr>
                </a:solidFill>
                <a:latin typeface="Segoe UI Light" panose="020B0502040204020203" pitchFamily="34" charset="0"/>
                <a:cs typeface="Segoe UI Light" panose="020B0502040204020203" pitchFamily="34" charset="0"/>
              </a:rPr>
              <a:t>Líder Técnico na Empresa Prime Systems. </a:t>
            </a:r>
            <a:r>
              <a:rPr lang="pt-BR" dirty="0" err="1" smtClean="0">
                <a:solidFill>
                  <a:schemeClr val="accent5">
                    <a:lumMod val="50000"/>
                  </a:schemeClr>
                </a:solidFill>
                <a:latin typeface="Segoe UI Light" panose="020B0502040204020203" pitchFamily="34" charset="0"/>
                <a:cs typeface="Segoe UI Light" panose="020B0502040204020203" pitchFamily="34" charset="0"/>
              </a:rPr>
              <a:t>Agilista</a:t>
            </a:r>
            <a:r>
              <a:rPr lang="pt-BR" dirty="0">
                <a:solidFill>
                  <a:schemeClr val="accent5">
                    <a:lumMod val="50000"/>
                  </a:schemeClr>
                </a:solidFill>
                <a:latin typeface="Segoe UI Light" panose="020B0502040204020203" pitchFamily="34" charset="0"/>
                <a:cs typeface="Segoe UI Light" panose="020B0502040204020203" pitchFamily="34" charset="0"/>
              </a:rPr>
              <a:t>, apaixonado por desenvolvimento (Web, Desktop, Mobile, o que for), </a:t>
            </a:r>
            <a:r>
              <a:rPr lang="pt-BR" dirty="0" smtClean="0">
                <a:solidFill>
                  <a:schemeClr val="accent5">
                    <a:lumMod val="50000"/>
                  </a:schemeClr>
                </a:solidFill>
                <a:latin typeface="Segoe UI Light" panose="020B0502040204020203" pitchFamily="34" charset="0"/>
                <a:cs typeface="Segoe UI Light" panose="020B0502040204020203" pitchFamily="34" charset="0"/>
              </a:rPr>
              <a:t>pai, </a:t>
            </a:r>
            <a:r>
              <a:rPr lang="pt-BR" dirty="0">
                <a:solidFill>
                  <a:schemeClr val="accent5">
                    <a:lumMod val="50000"/>
                  </a:schemeClr>
                </a:solidFill>
                <a:latin typeface="Segoe UI Light" panose="020B0502040204020203" pitchFamily="34" charset="0"/>
                <a:cs typeface="Segoe UI Light" panose="020B0502040204020203" pitchFamily="34" charset="0"/>
              </a:rPr>
              <a:t>amante do </a:t>
            </a:r>
            <a:r>
              <a:rPr lang="pt-BR" dirty="0" err="1">
                <a:solidFill>
                  <a:schemeClr val="accent5">
                    <a:lumMod val="50000"/>
                  </a:schemeClr>
                </a:solidFill>
                <a:latin typeface="Segoe UI Light" panose="020B0502040204020203" pitchFamily="34" charset="0"/>
                <a:cs typeface="Segoe UI Light" panose="020B0502040204020203" pitchFamily="34" charset="0"/>
              </a:rPr>
              <a:t>Paintball</a:t>
            </a:r>
            <a:r>
              <a:rPr lang="pt-BR" dirty="0">
                <a:solidFill>
                  <a:schemeClr val="accent5">
                    <a:lumMod val="50000"/>
                  </a:schemeClr>
                </a:solidFill>
                <a:latin typeface="Segoe UI Light" panose="020B0502040204020203" pitchFamily="34" charset="0"/>
                <a:cs typeface="Segoe UI Light" panose="020B0502040204020203" pitchFamily="34" charset="0"/>
              </a:rPr>
              <a:t> e do </a:t>
            </a:r>
            <a:r>
              <a:rPr lang="pt-BR" dirty="0" err="1">
                <a:solidFill>
                  <a:schemeClr val="accent5">
                    <a:lumMod val="50000"/>
                  </a:schemeClr>
                </a:solidFill>
                <a:latin typeface="Segoe UI Light" panose="020B0502040204020203" pitchFamily="34" charset="0"/>
                <a:cs typeface="Segoe UI Light" panose="020B0502040204020203" pitchFamily="34" charset="0"/>
              </a:rPr>
              <a:t>Kenjutsu</a:t>
            </a:r>
            <a:r>
              <a:rPr lang="pt-BR" dirty="0">
                <a:solidFill>
                  <a:schemeClr val="accent5">
                    <a:lumMod val="50000"/>
                  </a:schemeClr>
                </a:solidFill>
                <a:latin typeface="Segoe UI Light" panose="020B0502040204020203" pitchFamily="34" charset="0"/>
                <a:cs typeface="Segoe UI Light" panose="020B0502040204020203" pitchFamily="34" charset="0"/>
              </a:rPr>
              <a:t>. MTAC - Microsoft </a:t>
            </a:r>
            <a:r>
              <a:rPr lang="pt-BR" dirty="0" err="1">
                <a:solidFill>
                  <a:schemeClr val="accent5">
                    <a:lumMod val="50000"/>
                  </a:schemeClr>
                </a:solidFill>
                <a:latin typeface="Segoe UI Light" panose="020B0502040204020203" pitchFamily="34" charset="0"/>
                <a:cs typeface="Segoe UI Light" panose="020B0502040204020203" pitchFamily="34" charset="0"/>
              </a:rPr>
              <a:t>Technical</a:t>
            </a:r>
            <a:r>
              <a:rPr lang="pt-BR" dirty="0">
                <a:solidFill>
                  <a:schemeClr val="accent5">
                    <a:lumMod val="50000"/>
                  </a:schemeClr>
                </a:solidFill>
                <a:latin typeface="Segoe UI Light" panose="020B0502040204020203" pitchFamily="34" charset="0"/>
                <a:cs typeface="Segoe UI Light" panose="020B0502040204020203" pitchFamily="34" charset="0"/>
              </a:rPr>
              <a:t> </a:t>
            </a:r>
            <a:r>
              <a:rPr lang="pt-BR" dirty="0" err="1">
                <a:solidFill>
                  <a:schemeClr val="accent5">
                    <a:lumMod val="50000"/>
                  </a:schemeClr>
                </a:solidFill>
                <a:latin typeface="Segoe UI Light" panose="020B0502040204020203" pitchFamily="34" charset="0"/>
                <a:cs typeface="Segoe UI Light" panose="020B0502040204020203" pitchFamily="34" charset="0"/>
              </a:rPr>
              <a:t>Audience</a:t>
            </a:r>
            <a:r>
              <a:rPr lang="pt-BR" dirty="0">
                <a:solidFill>
                  <a:schemeClr val="accent5">
                    <a:lumMod val="50000"/>
                  </a:schemeClr>
                </a:solidFill>
                <a:latin typeface="Segoe UI Light" panose="020B0502040204020203" pitchFamily="34" charset="0"/>
                <a:cs typeface="Segoe UI Light" panose="020B0502040204020203" pitchFamily="34" charset="0"/>
              </a:rPr>
              <a:t> </a:t>
            </a:r>
            <a:r>
              <a:rPr lang="pt-BR" dirty="0" err="1">
                <a:solidFill>
                  <a:schemeClr val="accent5">
                    <a:lumMod val="50000"/>
                  </a:schemeClr>
                </a:solidFill>
                <a:latin typeface="Segoe UI Light" panose="020B0502040204020203" pitchFamily="34" charset="0"/>
                <a:cs typeface="Segoe UI Light" panose="020B0502040204020203" pitchFamily="34" charset="0"/>
              </a:rPr>
              <a:t>Contributor</a:t>
            </a:r>
            <a:r>
              <a:rPr lang="pt-BR" dirty="0">
                <a:solidFill>
                  <a:schemeClr val="accent5">
                    <a:lumMod val="50000"/>
                  </a:schemeClr>
                </a:solidFill>
                <a:latin typeface="Segoe UI Light" panose="020B0502040204020203" pitchFamily="34" charset="0"/>
                <a:cs typeface="Segoe UI Light" panose="020B0502040204020203" pitchFamily="34" charset="0"/>
              </a:rPr>
              <a:t> 100Loop - </a:t>
            </a:r>
            <a:r>
              <a:rPr lang="pt-BR" dirty="0" err="1">
                <a:solidFill>
                  <a:schemeClr val="accent5">
                    <a:lumMod val="50000"/>
                  </a:schemeClr>
                </a:solidFill>
                <a:latin typeface="Segoe UI Light" panose="020B0502040204020203" pitchFamily="34" charset="0"/>
                <a:cs typeface="Segoe UI Light" panose="020B0502040204020203" pitchFamily="34" charset="0"/>
              </a:rPr>
              <a:t>DotNetRaptors</a:t>
            </a:r>
            <a:endParaRPr lang="pt-BR" dirty="0" smtClean="0">
              <a:solidFill>
                <a:schemeClr val="accent5">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27558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2279024" y="2547786"/>
            <a:ext cx="9912976" cy="646331"/>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Os modificadores de acesso fornecem os níveis de visibilidade necessários para que busquemos o encapsulamento da informação em nossa classe.</a:t>
            </a:r>
            <a:endParaRPr lang="pt-BR" dirty="0">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
        <p:nvSpPr>
          <p:cNvPr id="18" name="CaixaDeTexto 17"/>
          <p:cNvSpPr txBox="1"/>
          <p:nvPr/>
        </p:nvSpPr>
        <p:spPr>
          <a:xfrm>
            <a:off x="304800" y="1389488"/>
            <a:ext cx="4998869"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Modificadores de Acesso</a:t>
            </a:r>
          </a:p>
        </p:txBody>
      </p:sp>
      <p:sp>
        <p:nvSpPr>
          <p:cNvPr id="19" name="Retângulo 18"/>
          <p:cNvSpPr/>
          <p:nvPr/>
        </p:nvSpPr>
        <p:spPr>
          <a:xfrm>
            <a:off x="664039" y="4534410"/>
            <a:ext cx="9912976" cy="646331"/>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Estes modificadores são caracterizados por palavras chaves que definem se o item será visível a que nível na sua aplicação, podendo ele ser Publico, Privado, Protegido.</a:t>
            </a:r>
            <a:endParaRPr lang="pt-BR"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45884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1322642" y="2611414"/>
            <a:ext cx="8434642" cy="1200329"/>
          </a:xfrm>
          <a:prstGeom prst="rect">
            <a:avLst/>
          </a:prstGeom>
        </p:spPr>
        <p:txBody>
          <a:bodyPr wrap="square">
            <a:spAutoFit/>
          </a:bodyPr>
          <a:lstStyle/>
          <a:p>
            <a:r>
              <a:rPr lang="pt-BR" dirty="0" err="1" smtClean="0">
                <a:solidFill>
                  <a:srgbClr val="C00000"/>
                </a:solidFill>
                <a:latin typeface="Segoe UI Light" panose="020B0502040204020203" pitchFamily="34" charset="0"/>
                <a:cs typeface="Segoe UI Light" panose="020B0502040204020203" pitchFamily="34" charset="0"/>
              </a:rPr>
              <a:t>public</a:t>
            </a:r>
            <a:endParaRPr lang="pt-BR" dirty="0" smtClean="0">
              <a:solidFill>
                <a:srgbClr val="C00000"/>
              </a:solidFill>
              <a:latin typeface="Segoe UI Light" panose="020B0502040204020203" pitchFamily="34" charset="0"/>
              <a:cs typeface="Segoe UI Light" panose="020B0502040204020203" pitchFamily="34" charset="0"/>
            </a:endParaRPr>
          </a:p>
          <a:p>
            <a:pPr lvl="1"/>
            <a:endParaRPr lang="pt-BR" dirty="0" smtClean="0">
              <a:latin typeface="Segoe UI Light" panose="020B0502040204020203" pitchFamily="34" charset="0"/>
              <a:cs typeface="Segoe UI Light" panose="020B0502040204020203" pitchFamily="34" charset="0"/>
            </a:endParaRPr>
          </a:p>
          <a:p>
            <a:pPr lvl="1"/>
            <a:r>
              <a:rPr lang="pt-BR" dirty="0">
                <a:latin typeface="Segoe UI Light" panose="020B0502040204020203" pitchFamily="34" charset="0"/>
                <a:cs typeface="Segoe UI Light" panose="020B0502040204020203" pitchFamily="34" charset="0"/>
              </a:rPr>
              <a:t>O modificador </a:t>
            </a:r>
            <a:r>
              <a:rPr lang="pt-BR" dirty="0" err="1">
                <a:latin typeface="Segoe UI Light" panose="020B0502040204020203" pitchFamily="34" charset="0"/>
                <a:cs typeface="Segoe UI Light" panose="020B0502040204020203" pitchFamily="34" charset="0"/>
              </a:rPr>
              <a:t>public</a:t>
            </a:r>
            <a:r>
              <a:rPr lang="pt-BR" dirty="0">
                <a:latin typeface="Segoe UI Light" panose="020B0502040204020203" pitchFamily="34" charset="0"/>
                <a:cs typeface="Segoe UI Light" panose="020B0502040204020203" pitchFamily="34" charset="0"/>
              </a:rPr>
              <a:t> deixará visível a classe ou membro para todas as outras classes, subclasses e pacotes do projeto Java</a:t>
            </a: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
        <p:nvSpPr>
          <p:cNvPr id="18" name="CaixaDeTexto 17"/>
          <p:cNvSpPr txBox="1"/>
          <p:nvPr/>
        </p:nvSpPr>
        <p:spPr>
          <a:xfrm>
            <a:off x="304800" y="1389488"/>
            <a:ext cx="4998869"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Modificadores de Acesso</a:t>
            </a:r>
          </a:p>
        </p:txBody>
      </p:sp>
      <p:sp>
        <p:nvSpPr>
          <p:cNvPr id="20" name="Retângulo 19"/>
          <p:cNvSpPr/>
          <p:nvPr/>
        </p:nvSpPr>
        <p:spPr>
          <a:xfrm>
            <a:off x="1322642" y="4580576"/>
            <a:ext cx="8434642" cy="1200329"/>
          </a:xfrm>
          <a:prstGeom prst="rect">
            <a:avLst/>
          </a:prstGeom>
        </p:spPr>
        <p:txBody>
          <a:bodyPr wrap="square">
            <a:spAutoFit/>
          </a:bodyPr>
          <a:lstStyle/>
          <a:p>
            <a:r>
              <a:rPr lang="pt-BR" dirty="0" err="1" smtClean="0">
                <a:solidFill>
                  <a:srgbClr val="C00000"/>
                </a:solidFill>
                <a:latin typeface="Segoe UI Light" panose="020B0502040204020203" pitchFamily="34" charset="0"/>
                <a:cs typeface="Segoe UI Light" panose="020B0502040204020203" pitchFamily="34" charset="0"/>
              </a:rPr>
              <a:t>private</a:t>
            </a:r>
            <a:endParaRPr lang="pt-BR" dirty="0" smtClean="0">
              <a:solidFill>
                <a:srgbClr val="C00000"/>
              </a:solidFill>
              <a:latin typeface="Segoe UI Light" panose="020B0502040204020203" pitchFamily="34" charset="0"/>
              <a:cs typeface="Segoe UI Light" panose="020B0502040204020203" pitchFamily="34" charset="0"/>
            </a:endParaRPr>
          </a:p>
          <a:p>
            <a:endParaRPr lang="pt-BR" dirty="0" smtClean="0">
              <a:latin typeface="Segoe UI Light" panose="020B0502040204020203" pitchFamily="34" charset="0"/>
              <a:cs typeface="Segoe UI Light" panose="020B0502040204020203" pitchFamily="34" charset="0"/>
            </a:endParaRPr>
          </a:p>
          <a:p>
            <a:pPr lvl="1"/>
            <a:r>
              <a:rPr lang="pt-BR" dirty="0">
                <a:latin typeface="Segoe UI Light" panose="020B0502040204020203" pitchFamily="34" charset="0"/>
                <a:cs typeface="Segoe UI Light" panose="020B0502040204020203" pitchFamily="34" charset="0"/>
              </a:rPr>
              <a:t>O modificador </a:t>
            </a:r>
            <a:r>
              <a:rPr lang="pt-BR" dirty="0" err="1">
                <a:latin typeface="Segoe UI Light" panose="020B0502040204020203" pitchFamily="34" charset="0"/>
                <a:cs typeface="Segoe UI Light" panose="020B0502040204020203" pitchFamily="34" charset="0"/>
              </a:rPr>
              <a:t>private</a:t>
            </a:r>
            <a:r>
              <a:rPr lang="pt-BR" dirty="0">
                <a:latin typeface="Segoe UI Light" panose="020B0502040204020203" pitchFamily="34" charset="0"/>
                <a:cs typeface="Segoe UI Light" panose="020B0502040204020203" pitchFamily="34" charset="0"/>
              </a:rPr>
              <a:t> deixará visível o atributo apenas para a classe em que este atributo se encontra.</a:t>
            </a:r>
          </a:p>
        </p:txBody>
      </p:sp>
    </p:spTree>
    <p:extLst>
      <p:ext uri="{BB962C8B-B14F-4D97-AF65-F5344CB8AC3E}">
        <p14:creationId xmlns:p14="http://schemas.microsoft.com/office/powerpoint/2010/main" val="15096519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1322642" y="2611414"/>
            <a:ext cx="8434642" cy="1200329"/>
          </a:xfrm>
          <a:prstGeom prst="rect">
            <a:avLst/>
          </a:prstGeom>
        </p:spPr>
        <p:txBody>
          <a:bodyPr wrap="square">
            <a:spAutoFit/>
          </a:bodyPr>
          <a:lstStyle/>
          <a:p>
            <a:r>
              <a:rPr lang="pt-BR" dirty="0" err="1" smtClean="0">
                <a:solidFill>
                  <a:srgbClr val="C00000"/>
                </a:solidFill>
                <a:latin typeface="Segoe UI Light" panose="020B0502040204020203" pitchFamily="34" charset="0"/>
                <a:cs typeface="Segoe UI Light" panose="020B0502040204020203" pitchFamily="34" charset="0"/>
              </a:rPr>
              <a:t>protected</a:t>
            </a:r>
            <a:endParaRPr lang="pt-BR" dirty="0" smtClean="0">
              <a:solidFill>
                <a:srgbClr val="C00000"/>
              </a:solidFill>
              <a:latin typeface="Segoe UI Light" panose="020B0502040204020203" pitchFamily="34" charset="0"/>
              <a:cs typeface="Segoe UI Light" panose="020B0502040204020203" pitchFamily="34" charset="0"/>
            </a:endParaRPr>
          </a:p>
          <a:p>
            <a:pPr lvl="1"/>
            <a:endParaRPr lang="pt-BR" dirty="0" smtClean="0">
              <a:latin typeface="Segoe UI Light" panose="020B0502040204020203" pitchFamily="34" charset="0"/>
              <a:cs typeface="Segoe UI Light" panose="020B0502040204020203" pitchFamily="34" charset="0"/>
            </a:endParaRPr>
          </a:p>
          <a:p>
            <a:pPr lvl="1"/>
            <a:r>
              <a:rPr lang="pt-BR" dirty="0">
                <a:latin typeface="Segoe UI Light" panose="020B0502040204020203" pitchFamily="34" charset="0"/>
                <a:cs typeface="Segoe UI Light" panose="020B0502040204020203" pitchFamily="34" charset="0"/>
              </a:rPr>
              <a:t>O modificador </a:t>
            </a:r>
            <a:r>
              <a:rPr lang="pt-BR" dirty="0" err="1">
                <a:latin typeface="Segoe UI Light" panose="020B0502040204020203" pitchFamily="34" charset="0"/>
                <a:cs typeface="Segoe UI Light" panose="020B0502040204020203" pitchFamily="34" charset="0"/>
              </a:rPr>
              <a:t>protected</a:t>
            </a:r>
            <a:r>
              <a:rPr lang="pt-BR" dirty="0">
                <a:latin typeface="Segoe UI Light" panose="020B0502040204020203" pitchFamily="34" charset="0"/>
                <a:cs typeface="Segoe UI Light" panose="020B0502040204020203" pitchFamily="34" charset="0"/>
              </a:rPr>
              <a:t> deixará visível o atributo para todas as outras classes e subclasses que pertencem ao mesmo pacote</a:t>
            </a: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
        <p:nvSpPr>
          <p:cNvPr id="18" name="CaixaDeTexto 17"/>
          <p:cNvSpPr txBox="1"/>
          <p:nvPr/>
        </p:nvSpPr>
        <p:spPr>
          <a:xfrm>
            <a:off x="304800" y="1389488"/>
            <a:ext cx="4998869"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Modificadores de Acesso</a:t>
            </a:r>
          </a:p>
        </p:txBody>
      </p:sp>
      <p:sp>
        <p:nvSpPr>
          <p:cNvPr id="20" name="Retângulo 19"/>
          <p:cNvSpPr/>
          <p:nvPr/>
        </p:nvSpPr>
        <p:spPr>
          <a:xfrm>
            <a:off x="1322642" y="4580576"/>
            <a:ext cx="8434642" cy="1200329"/>
          </a:xfrm>
          <a:prstGeom prst="rect">
            <a:avLst/>
          </a:prstGeom>
        </p:spPr>
        <p:txBody>
          <a:bodyPr wrap="square">
            <a:spAutoFit/>
          </a:bodyPr>
          <a:lstStyle/>
          <a:p>
            <a:r>
              <a:rPr lang="pt-BR" dirty="0" smtClean="0">
                <a:solidFill>
                  <a:srgbClr val="C00000"/>
                </a:solidFill>
                <a:latin typeface="Segoe UI Light" panose="020B0502040204020203" pitchFamily="34" charset="0"/>
                <a:cs typeface="Segoe UI Light" panose="020B0502040204020203" pitchFamily="34" charset="0"/>
              </a:rPr>
              <a:t>Padrão do </a:t>
            </a:r>
            <a:r>
              <a:rPr lang="pt-BR" dirty="0" err="1" smtClean="0">
                <a:solidFill>
                  <a:srgbClr val="C00000"/>
                </a:solidFill>
                <a:latin typeface="Segoe UI Light" panose="020B0502040204020203" pitchFamily="34" charset="0"/>
                <a:cs typeface="Segoe UI Light" panose="020B0502040204020203" pitchFamily="34" charset="0"/>
              </a:rPr>
              <a:t>java</a:t>
            </a:r>
            <a:endParaRPr lang="pt-BR" dirty="0" smtClean="0">
              <a:solidFill>
                <a:srgbClr val="C00000"/>
              </a:solidFill>
              <a:latin typeface="Segoe UI Light" panose="020B0502040204020203" pitchFamily="34" charset="0"/>
              <a:cs typeface="Segoe UI Light" panose="020B0502040204020203" pitchFamily="34" charset="0"/>
            </a:endParaRPr>
          </a:p>
          <a:p>
            <a:endParaRPr lang="pt-BR" dirty="0" smtClean="0">
              <a:latin typeface="Segoe UI Light" panose="020B0502040204020203" pitchFamily="34" charset="0"/>
              <a:cs typeface="Segoe UI Light" panose="020B0502040204020203" pitchFamily="34" charset="0"/>
            </a:endParaRPr>
          </a:p>
          <a:p>
            <a:pPr lvl="1"/>
            <a:r>
              <a:rPr lang="pt-BR" dirty="0">
                <a:latin typeface="Segoe UI Light" panose="020B0502040204020203" pitchFamily="34" charset="0"/>
                <a:cs typeface="Segoe UI Light" panose="020B0502040204020203" pitchFamily="34" charset="0"/>
              </a:rPr>
              <a:t>Por padrão, a linguagem Java permite acesso aos membros apenas ao pacote em que ele se </a:t>
            </a:r>
            <a:r>
              <a:rPr lang="pt-BR" dirty="0" smtClean="0">
                <a:latin typeface="Segoe UI Light" panose="020B0502040204020203" pitchFamily="34" charset="0"/>
                <a:cs typeface="Segoe UI Light" panose="020B0502040204020203" pitchFamily="34" charset="0"/>
              </a:rPr>
              <a:t>encontra</a:t>
            </a:r>
            <a:endParaRPr lang="pt-BR" u="sn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0499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
        <p:nvSpPr>
          <p:cNvPr id="18" name="CaixaDeTexto 17"/>
          <p:cNvSpPr txBox="1"/>
          <p:nvPr/>
        </p:nvSpPr>
        <p:spPr>
          <a:xfrm>
            <a:off x="304800" y="1389488"/>
            <a:ext cx="4998869"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Modificadores de Acesso</a:t>
            </a:r>
          </a:p>
        </p:txBody>
      </p:sp>
      <p:graphicFrame>
        <p:nvGraphicFramePr>
          <p:cNvPr id="3" name="Tabela 2"/>
          <p:cNvGraphicFramePr>
            <a:graphicFrameLocks noGrp="1"/>
          </p:cNvGraphicFramePr>
          <p:nvPr>
            <p:extLst/>
          </p:nvPr>
        </p:nvGraphicFramePr>
        <p:xfrm>
          <a:off x="1113440" y="3167088"/>
          <a:ext cx="9668501" cy="1371600"/>
        </p:xfrm>
        <a:graphic>
          <a:graphicData uri="http://schemas.openxmlformats.org/drawingml/2006/table">
            <a:tbl>
              <a:tblPr/>
              <a:tblGrid>
                <a:gridCol w="3900096"/>
                <a:gridCol w="1681478"/>
                <a:gridCol w="1366201"/>
                <a:gridCol w="1261109"/>
                <a:gridCol w="1459617"/>
              </a:tblGrid>
              <a:tr h="0">
                <a:tc>
                  <a:txBody>
                    <a:bodyPr/>
                    <a:lstStyle/>
                    <a:p>
                      <a:pPr algn="ctr"/>
                      <a:r>
                        <a:rPr lang="pt-BR" dirty="0">
                          <a:solidFill>
                            <a:schemeClr val="bg1"/>
                          </a:solidFill>
                          <a:latin typeface="Segoe UI Light" panose="020B0502040204020203" pitchFamily="34" charset="0"/>
                          <a:cs typeface="Segoe UI Light" panose="020B0502040204020203" pitchFamily="34" charset="0"/>
                        </a:rPr>
                        <a:t>Modificador</a:t>
                      </a:r>
                    </a:p>
                  </a:txBody>
                  <a:tcPr marL="0" marR="0" marT="0" marB="0" anchor="ctr">
                    <a:lnL>
                      <a:noFill/>
                    </a:lnL>
                    <a:lnR>
                      <a:noFill/>
                    </a:lnR>
                    <a:lnT>
                      <a:noFill/>
                    </a:lnT>
                    <a:lnB>
                      <a:noFill/>
                    </a:lnB>
                    <a:solidFill>
                      <a:schemeClr val="tx2">
                        <a:lumMod val="75000"/>
                      </a:schemeClr>
                    </a:solidFill>
                  </a:tcPr>
                </a:tc>
                <a:tc>
                  <a:txBody>
                    <a:bodyPr/>
                    <a:lstStyle/>
                    <a:p>
                      <a:pPr algn="ctr"/>
                      <a:r>
                        <a:rPr lang="pt-BR" dirty="0">
                          <a:solidFill>
                            <a:schemeClr val="bg1"/>
                          </a:solidFill>
                          <a:latin typeface="Segoe UI Light" panose="020B0502040204020203" pitchFamily="34" charset="0"/>
                          <a:cs typeface="Segoe UI Light" panose="020B0502040204020203" pitchFamily="34" charset="0"/>
                        </a:rPr>
                        <a:t>Classe</a:t>
                      </a:r>
                    </a:p>
                  </a:txBody>
                  <a:tcPr marL="0" marR="0" marT="0" marB="0" anchor="ctr">
                    <a:lnL>
                      <a:noFill/>
                    </a:lnL>
                    <a:lnR>
                      <a:noFill/>
                    </a:lnR>
                    <a:lnT>
                      <a:noFill/>
                    </a:lnT>
                    <a:lnB>
                      <a:noFill/>
                    </a:lnB>
                    <a:solidFill>
                      <a:schemeClr val="tx2">
                        <a:lumMod val="75000"/>
                      </a:schemeClr>
                    </a:solidFill>
                  </a:tcPr>
                </a:tc>
                <a:tc>
                  <a:txBody>
                    <a:bodyPr/>
                    <a:lstStyle/>
                    <a:p>
                      <a:pPr algn="ctr"/>
                      <a:r>
                        <a:rPr lang="pt-BR" dirty="0">
                          <a:solidFill>
                            <a:schemeClr val="bg1"/>
                          </a:solidFill>
                          <a:latin typeface="Segoe UI Light" panose="020B0502040204020203" pitchFamily="34" charset="0"/>
                          <a:cs typeface="Segoe UI Light" panose="020B0502040204020203" pitchFamily="34" charset="0"/>
                        </a:rPr>
                        <a:t>Pacote</a:t>
                      </a:r>
                    </a:p>
                  </a:txBody>
                  <a:tcPr marL="0" marR="0" marT="0" marB="0" anchor="ctr">
                    <a:lnL>
                      <a:noFill/>
                    </a:lnL>
                    <a:lnR>
                      <a:noFill/>
                    </a:lnR>
                    <a:lnT>
                      <a:noFill/>
                    </a:lnT>
                    <a:lnB>
                      <a:noFill/>
                    </a:lnB>
                    <a:solidFill>
                      <a:schemeClr val="tx2">
                        <a:lumMod val="75000"/>
                      </a:schemeClr>
                    </a:solidFill>
                  </a:tcPr>
                </a:tc>
                <a:tc>
                  <a:txBody>
                    <a:bodyPr/>
                    <a:lstStyle/>
                    <a:p>
                      <a:pPr algn="ctr"/>
                      <a:r>
                        <a:rPr lang="pt-BR" dirty="0">
                          <a:solidFill>
                            <a:schemeClr val="bg1"/>
                          </a:solidFill>
                          <a:latin typeface="Segoe UI Light" panose="020B0502040204020203" pitchFamily="34" charset="0"/>
                          <a:cs typeface="Segoe UI Light" panose="020B0502040204020203" pitchFamily="34" charset="0"/>
                        </a:rPr>
                        <a:t>Subclasse</a:t>
                      </a:r>
                    </a:p>
                  </a:txBody>
                  <a:tcPr marL="0" marR="0" marT="0" marB="0" anchor="ctr">
                    <a:lnL>
                      <a:noFill/>
                    </a:lnL>
                    <a:lnR>
                      <a:noFill/>
                    </a:lnR>
                    <a:lnT>
                      <a:noFill/>
                    </a:lnT>
                    <a:lnB>
                      <a:noFill/>
                    </a:lnB>
                    <a:solidFill>
                      <a:schemeClr val="tx2">
                        <a:lumMod val="75000"/>
                      </a:schemeClr>
                    </a:solidFill>
                  </a:tcPr>
                </a:tc>
                <a:tc>
                  <a:txBody>
                    <a:bodyPr/>
                    <a:lstStyle/>
                    <a:p>
                      <a:pPr algn="ctr"/>
                      <a:r>
                        <a:rPr lang="pt-BR" dirty="0">
                          <a:solidFill>
                            <a:schemeClr val="bg1"/>
                          </a:solidFill>
                          <a:latin typeface="Segoe UI Light" panose="020B0502040204020203" pitchFamily="34" charset="0"/>
                          <a:cs typeface="Segoe UI Light" panose="020B0502040204020203" pitchFamily="34" charset="0"/>
                        </a:rPr>
                        <a:t>Globalmente</a:t>
                      </a:r>
                    </a:p>
                  </a:txBody>
                  <a:tcPr marL="0" marR="0" marT="0" marB="0" anchor="ctr">
                    <a:lnL>
                      <a:noFill/>
                    </a:lnL>
                    <a:lnR>
                      <a:noFill/>
                    </a:lnR>
                    <a:lnT>
                      <a:noFill/>
                    </a:lnT>
                    <a:lnB>
                      <a:noFill/>
                    </a:lnB>
                    <a:solidFill>
                      <a:schemeClr val="tx2">
                        <a:lumMod val="75000"/>
                      </a:schemeClr>
                    </a:solidFill>
                  </a:tcPr>
                </a:tc>
              </a:tr>
              <a:tr h="0">
                <a:tc>
                  <a:txBody>
                    <a:bodyPr/>
                    <a:lstStyle/>
                    <a:p>
                      <a:pPr algn="l"/>
                      <a:r>
                        <a:rPr lang="pt-BR">
                          <a:solidFill>
                            <a:srgbClr val="48495B"/>
                          </a:solidFill>
                          <a:effectLst/>
                          <a:latin typeface="Segoe UI Light" panose="020B0502040204020203" pitchFamily="34" charset="0"/>
                          <a:cs typeface="Segoe UI Light" panose="020B0502040204020203" pitchFamily="34" charset="0"/>
                        </a:rPr>
                        <a:t>Public</a:t>
                      </a:r>
                    </a:p>
                  </a:txBody>
                  <a:tcPr marL="0" marR="0" marT="0" marB="0" anchor="ctr">
                    <a:lnL>
                      <a:noFill/>
                    </a:lnL>
                    <a:lnR>
                      <a:noFill/>
                    </a:lnR>
                    <a:lnT>
                      <a:noFill/>
                    </a:lnT>
                    <a:lnB>
                      <a:noFill/>
                    </a:lnB>
                    <a:solidFill>
                      <a:srgbClr val="FFFFFF"/>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r>
              <a:tr h="0">
                <a:tc>
                  <a:txBody>
                    <a:bodyPr/>
                    <a:lstStyle/>
                    <a:p>
                      <a:pPr algn="l"/>
                      <a:r>
                        <a:rPr lang="pt-BR">
                          <a:solidFill>
                            <a:srgbClr val="48495B"/>
                          </a:solidFill>
                          <a:effectLst/>
                          <a:latin typeface="Segoe UI Light" panose="020B0502040204020203" pitchFamily="34" charset="0"/>
                          <a:cs typeface="Segoe UI Light" panose="020B0502040204020203" pitchFamily="34" charset="0"/>
                        </a:rPr>
                        <a:t>Protected</a:t>
                      </a:r>
                    </a:p>
                  </a:txBody>
                  <a:tcPr marL="0" marR="0" marT="0" marB="0" anchor="ctr">
                    <a:lnL>
                      <a:noFill/>
                    </a:lnL>
                    <a:lnR>
                      <a:noFill/>
                    </a:lnR>
                    <a:lnT>
                      <a:noFill/>
                    </a:lnT>
                    <a:lnB>
                      <a:noFill/>
                    </a:lnB>
                    <a:solidFill>
                      <a:srgbClr val="FFFFFF"/>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não</a:t>
                      </a:r>
                    </a:p>
                  </a:txBody>
                  <a:tcPr marL="0" marR="0" marT="0" marB="0" anchor="ctr">
                    <a:lnL>
                      <a:noFill/>
                    </a:lnL>
                    <a:lnR>
                      <a:noFill/>
                    </a:lnR>
                    <a:lnT>
                      <a:noFill/>
                    </a:lnT>
                    <a:lnB>
                      <a:noFill/>
                    </a:lnB>
                    <a:solidFill>
                      <a:schemeClr val="accent2">
                        <a:lumMod val="40000"/>
                        <a:lumOff val="60000"/>
                      </a:schemeClr>
                    </a:solidFill>
                  </a:tcPr>
                </a:tc>
              </a:tr>
              <a:tr h="0">
                <a:tc>
                  <a:txBody>
                    <a:bodyPr/>
                    <a:lstStyle/>
                    <a:p>
                      <a:pPr algn="l"/>
                      <a:r>
                        <a:rPr lang="pt-BR" dirty="0">
                          <a:solidFill>
                            <a:srgbClr val="48495B"/>
                          </a:solidFill>
                          <a:effectLst/>
                          <a:latin typeface="Segoe UI Light" panose="020B0502040204020203" pitchFamily="34" charset="0"/>
                          <a:cs typeface="Segoe UI Light" panose="020B0502040204020203" pitchFamily="34" charset="0"/>
                        </a:rPr>
                        <a:t>Sem Modificador (Padrão)</a:t>
                      </a:r>
                    </a:p>
                  </a:txBody>
                  <a:tcPr marL="0" marR="0" marT="0" marB="0" anchor="ctr">
                    <a:lnL>
                      <a:noFill/>
                    </a:lnL>
                    <a:lnR>
                      <a:noFill/>
                    </a:lnR>
                    <a:lnT>
                      <a:noFill/>
                    </a:lnT>
                    <a:lnB>
                      <a:noFill/>
                    </a:lnB>
                    <a:solidFill>
                      <a:srgbClr val="FFFFFF"/>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não</a:t>
                      </a:r>
                    </a:p>
                  </a:txBody>
                  <a:tcPr marL="0" marR="0" marT="0" marB="0" anchor="ctr">
                    <a:lnL>
                      <a:noFill/>
                    </a:lnL>
                    <a:lnR>
                      <a:noFill/>
                    </a:lnR>
                    <a:lnT>
                      <a:noFill/>
                    </a:lnT>
                    <a:lnB>
                      <a:noFill/>
                    </a:lnB>
                    <a:solidFill>
                      <a:schemeClr val="accent2">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não</a:t>
                      </a:r>
                    </a:p>
                  </a:txBody>
                  <a:tcPr marL="0" marR="0" marT="0" marB="0" anchor="ctr">
                    <a:lnL>
                      <a:noFill/>
                    </a:lnL>
                    <a:lnR>
                      <a:noFill/>
                    </a:lnR>
                    <a:lnT>
                      <a:noFill/>
                    </a:lnT>
                    <a:lnB>
                      <a:noFill/>
                    </a:lnB>
                    <a:solidFill>
                      <a:schemeClr val="accent2">
                        <a:lumMod val="40000"/>
                        <a:lumOff val="60000"/>
                      </a:schemeClr>
                    </a:solidFill>
                  </a:tcPr>
                </a:tc>
              </a:tr>
              <a:tr h="0">
                <a:tc>
                  <a:txBody>
                    <a:bodyPr/>
                    <a:lstStyle/>
                    <a:p>
                      <a:pPr algn="l"/>
                      <a:r>
                        <a:rPr lang="pt-BR">
                          <a:solidFill>
                            <a:srgbClr val="48495B"/>
                          </a:solidFill>
                          <a:effectLst/>
                          <a:latin typeface="Segoe UI Light" panose="020B0502040204020203" pitchFamily="34" charset="0"/>
                          <a:cs typeface="Segoe UI Light" panose="020B0502040204020203" pitchFamily="34" charset="0"/>
                        </a:rPr>
                        <a:t>Private</a:t>
                      </a:r>
                    </a:p>
                  </a:txBody>
                  <a:tcPr marL="0" marR="0" marT="0" marB="0" anchor="ctr">
                    <a:lnL>
                      <a:noFill/>
                    </a:lnL>
                    <a:lnR>
                      <a:noFill/>
                    </a:lnR>
                    <a:lnT>
                      <a:noFill/>
                    </a:lnT>
                    <a:lnB>
                      <a:noFill/>
                    </a:lnB>
                    <a:solidFill>
                      <a:srgbClr val="FFFFFF"/>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sim</a:t>
                      </a:r>
                    </a:p>
                  </a:txBody>
                  <a:tcPr marL="0" marR="0" marT="0" marB="0" anchor="ctr">
                    <a:lnL>
                      <a:noFill/>
                    </a:lnL>
                    <a:lnR>
                      <a:noFill/>
                    </a:lnR>
                    <a:lnT>
                      <a:noFill/>
                    </a:lnT>
                    <a:lnB>
                      <a:noFill/>
                    </a:lnB>
                    <a:solidFill>
                      <a:schemeClr val="accent6">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não</a:t>
                      </a:r>
                    </a:p>
                  </a:txBody>
                  <a:tcPr marL="0" marR="0" marT="0" marB="0" anchor="ctr">
                    <a:lnL>
                      <a:noFill/>
                    </a:lnL>
                    <a:lnR>
                      <a:noFill/>
                    </a:lnR>
                    <a:lnT>
                      <a:noFill/>
                    </a:lnT>
                    <a:lnB>
                      <a:noFill/>
                    </a:lnB>
                    <a:solidFill>
                      <a:schemeClr val="accent2">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não</a:t>
                      </a:r>
                    </a:p>
                  </a:txBody>
                  <a:tcPr marL="0" marR="0" marT="0" marB="0" anchor="ctr">
                    <a:lnL>
                      <a:noFill/>
                    </a:lnL>
                    <a:lnR>
                      <a:noFill/>
                    </a:lnR>
                    <a:lnT>
                      <a:noFill/>
                    </a:lnT>
                    <a:lnB>
                      <a:noFill/>
                    </a:lnB>
                    <a:solidFill>
                      <a:schemeClr val="accent2">
                        <a:lumMod val="40000"/>
                        <a:lumOff val="60000"/>
                      </a:schemeClr>
                    </a:solidFill>
                  </a:tcPr>
                </a:tc>
                <a:tc>
                  <a:txBody>
                    <a:bodyPr/>
                    <a:lstStyle/>
                    <a:p>
                      <a:pPr algn="ctr"/>
                      <a:r>
                        <a:rPr lang="pt-BR" dirty="0">
                          <a:solidFill>
                            <a:srgbClr val="48495B"/>
                          </a:solidFill>
                          <a:effectLst/>
                          <a:latin typeface="Segoe UI Light" panose="020B0502040204020203" pitchFamily="34" charset="0"/>
                          <a:cs typeface="Segoe UI Light" panose="020B0502040204020203" pitchFamily="34" charset="0"/>
                        </a:rPr>
                        <a:t>não</a:t>
                      </a:r>
                    </a:p>
                  </a:txBody>
                  <a:tcPr marL="0" marR="0" marT="0" marB="0" anchor="ctr">
                    <a:lnL>
                      <a:noFill/>
                    </a:lnL>
                    <a:lnR>
                      <a:noFill/>
                    </a:lnR>
                    <a:lnT>
                      <a:noFill/>
                    </a:lnT>
                    <a:lnB>
                      <a:noFill/>
                    </a:lnB>
                    <a:solidFill>
                      <a:schemeClr val="accent2">
                        <a:lumMod val="40000"/>
                        <a:lumOff val="60000"/>
                      </a:schemeClr>
                    </a:solidFill>
                  </a:tcPr>
                </a:tc>
              </a:tr>
            </a:tbl>
          </a:graphicData>
        </a:graphic>
      </p:graphicFrame>
    </p:spTree>
    <p:extLst>
      <p:ext uri="{BB962C8B-B14F-4D97-AF65-F5344CB8AC3E}">
        <p14:creationId xmlns:p14="http://schemas.microsoft.com/office/powerpoint/2010/main" val="4132595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4772368" y="3488578"/>
            <a:ext cx="2647263"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Construtores</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4381459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1322642" y="2467894"/>
            <a:ext cx="8434642" cy="923330"/>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São estruturas de código que são executadas na instanciação de um objeto, executam o código necessário para a inicialização da entidade e podem fornecer ou forçar o recebimento de valores iniciais essenciais para a entidade.</a:t>
            </a:r>
            <a:endParaRPr lang="pt-BR" dirty="0">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
        <p:nvSpPr>
          <p:cNvPr id="18" name="CaixaDeTexto 17"/>
          <p:cNvSpPr txBox="1"/>
          <p:nvPr/>
        </p:nvSpPr>
        <p:spPr>
          <a:xfrm>
            <a:off x="304800" y="1389488"/>
            <a:ext cx="2647263"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Construtores</a:t>
            </a:r>
          </a:p>
        </p:txBody>
      </p:sp>
    </p:spTree>
    <p:extLst>
      <p:ext uri="{BB962C8B-B14F-4D97-AF65-F5344CB8AC3E}">
        <p14:creationId xmlns:p14="http://schemas.microsoft.com/office/powerpoint/2010/main" val="41664363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
        <p:nvSpPr>
          <p:cNvPr id="18" name="CaixaDeTexto 17"/>
          <p:cNvSpPr txBox="1"/>
          <p:nvPr/>
        </p:nvSpPr>
        <p:spPr>
          <a:xfrm>
            <a:off x="304800" y="1389488"/>
            <a:ext cx="2647263"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Construtores</a:t>
            </a:r>
          </a:p>
        </p:txBody>
      </p:sp>
      <p:pic>
        <p:nvPicPr>
          <p:cNvPr id="3" name="Imagem 2"/>
          <p:cNvPicPr>
            <a:picLocks noChangeAspect="1"/>
          </p:cNvPicPr>
          <p:nvPr/>
        </p:nvPicPr>
        <p:blipFill>
          <a:blip r:embed="rId2"/>
          <a:stretch>
            <a:fillRect/>
          </a:stretch>
        </p:blipFill>
        <p:spPr>
          <a:xfrm>
            <a:off x="4993256" y="1957478"/>
            <a:ext cx="6170613" cy="3790820"/>
          </a:xfrm>
          <a:prstGeom prst="rect">
            <a:avLst/>
          </a:prstGeom>
        </p:spPr>
      </p:pic>
    </p:spTree>
    <p:extLst>
      <p:ext uri="{BB962C8B-B14F-4D97-AF65-F5344CB8AC3E}">
        <p14:creationId xmlns:p14="http://schemas.microsoft.com/office/powerpoint/2010/main" val="7850017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p:cNvSpPr/>
          <p:nvPr/>
        </p:nvSpPr>
        <p:spPr>
          <a:xfrm>
            <a:off x="1322642" y="2467894"/>
            <a:ext cx="8434642" cy="1477328"/>
          </a:xfrm>
          <a:prstGeom prst="rect">
            <a:avLst/>
          </a:prstGeom>
        </p:spPr>
        <p:txBody>
          <a:bodyPr wrap="square">
            <a:spAutoFit/>
          </a:bodyPr>
          <a:lstStyle/>
          <a:p>
            <a:r>
              <a:rPr lang="pt-BR" dirty="0" smtClean="0">
                <a:latin typeface="Segoe UI Light" panose="020B0502040204020203" pitchFamily="34" charset="0"/>
                <a:cs typeface="Segoe UI Light" panose="020B0502040204020203" pitchFamily="34" charset="0"/>
              </a:rPr>
              <a:t>Por padrão, quando não declarado, é implícito como um construtor que não recebe parâmetros e não possui um comportamento.</a:t>
            </a:r>
          </a:p>
          <a:p>
            <a:endParaRPr lang="pt-BR" dirty="0">
              <a:latin typeface="Segoe UI Light" panose="020B0502040204020203" pitchFamily="34" charset="0"/>
              <a:cs typeface="Segoe UI Light" panose="020B0502040204020203" pitchFamily="34" charset="0"/>
            </a:endParaRPr>
          </a:p>
          <a:p>
            <a:r>
              <a:rPr lang="pt-BR" dirty="0" smtClean="0">
                <a:latin typeface="Segoe UI Light" panose="020B0502040204020203" pitchFamily="34" charset="0"/>
                <a:cs typeface="Segoe UI Light" panose="020B0502040204020203" pitchFamily="34" charset="0"/>
              </a:rPr>
              <a:t>Uma classe pode possuir diversos construtores e estes podem ainda chamar outro construtor internos, estendendo o comportamento do construtor.</a:t>
            </a:r>
            <a:endParaRPr lang="pt-BR" dirty="0">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
        <p:nvSpPr>
          <p:cNvPr id="18" name="CaixaDeTexto 17"/>
          <p:cNvSpPr txBox="1"/>
          <p:nvPr/>
        </p:nvSpPr>
        <p:spPr>
          <a:xfrm>
            <a:off x="304800" y="1389488"/>
            <a:ext cx="2647263"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Construtores</a:t>
            </a:r>
          </a:p>
        </p:txBody>
      </p:sp>
    </p:spTree>
    <p:extLst>
      <p:ext uri="{BB962C8B-B14F-4D97-AF65-F5344CB8AC3E}">
        <p14:creationId xmlns:p14="http://schemas.microsoft.com/office/powerpoint/2010/main" val="883245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4743610" y="3488578"/>
            <a:ext cx="2704779"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Polimorfismo</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2194791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2704779"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Polimorfismo</a:t>
            </a:r>
            <a:endParaRPr lang="pt-BR" sz="3600" dirty="0" smtClean="0">
              <a:solidFill>
                <a:srgbClr val="C00000"/>
              </a:solidFill>
              <a:latin typeface="Segoe UI Light" panose="020B0502040204020203" pitchFamily="34" charset="0"/>
              <a:cs typeface="Segoe UI Light" panose="020B0502040204020203" pitchFamily="34" charset="0"/>
            </a:endParaRPr>
          </a:p>
        </p:txBody>
      </p:sp>
      <p:sp>
        <p:nvSpPr>
          <p:cNvPr id="2" name="Retângulo 1"/>
          <p:cNvSpPr/>
          <p:nvPr/>
        </p:nvSpPr>
        <p:spPr>
          <a:xfrm>
            <a:off x="1178878" y="3211579"/>
            <a:ext cx="9834243" cy="1323439"/>
          </a:xfrm>
          <a:prstGeom prst="rect">
            <a:avLst/>
          </a:prstGeom>
        </p:spPr>
        <p:txBody>
          <a:bodyPr wrap="square">
            <a:spAutoFit/>
          </a:bodyPr>
          <a:lstStyle/>
          <a:p>
            <a:r>
              <a:rPr lang="pt-BR" sz="2000" dirty="0">
                <a:latin typeface="Segoe UI Light" panose="020B0502040204020203" pitchFamily="34" charset="0"/>
                <a:cs typeface="Segoe UI Light" panose="020B0502040204020203" pitchFamily="34" charset="0"/>
              </a:rPr>
              <a:t>um tipo </a:t>
            </a:r>
            <a:r>
              <a:rPr lang="pt-BR" sz="2000" dirty="0" smtClean="0">
                <a:latin typeface="Segoe UI Light" panose="020B0502040204020203" pitchFamily="34" charset="0"/>
                <a:cs typeface="Segoe UI Light" panose="020B0502040204020203" pitchFamily="34" charset="0"/>
              </a:rPr>
              <a:t>base </a:t>
            </a:r>
            <a:r>
              <a:rPr lang="pt-BR" sz="2000" dirty="0">
                <a:latin typeface="Segoe UI Light" panose="020B0502040204020203" pitchFamily="34" charset="0"/>
                <a:cs typeface="Segoe UI Light" panose="020B0502040204020203" pitchFamily="34" charset="0"/>
              </a:rPr>
              <a:t>pode ter propriedades e operações que passam para muitos de seus casos particulares (derivados), sendo redefinidas de maneiras distintas em cada caso particular. Isso gera diversas propriedades e operações distintas, todas com o mesmo nome e a mesma origem.</a:t>
            </a:r>
            <a:endParaRPr lang="pt-BR" sz="2000" dirty="0">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210116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5155097" y="1705138"/>
            <a:ext cx="7036904" cy="22474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http://web.mundodastribos.com/640967-Cursos-gratuitos-de-f%C3%A9rias-Faculdade-Anhanguera-2013-630x3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36695" y="0"/>
            <a:ext cx="1643269" cy="10192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864006" y="2518447"/>
            <a:ext cx="2928430" cy="646331"/>
          </a:xfrm>
          <a:prstGeom prst="rect">
            <a:avLst/>
          </a:prstGeom>
          <a:noFill/>
        </p:spPr>
        <p:txBody>
          <a:bodyPr wrap="none" rtlCol="0">
            <a:spAutoFit/>
          </a:bodyPr>
          <a:lstStyle/>
          <a:p>
            <a:r>
              <a:rPr lang="pt-BR" sz="3600" dirty="0" smtClean="0">
                <a:latin typeface="Segoe UI Light" panose="020B0502040204020203" pitchFamily="34" charset="0"/>
                <a:cs typeface="Segoe UI Light" panose="020B0502040204020203" pitchFamily="34" charset="0"/>
              </a:rPr>
              <a:t>Charles Fortes</a:t>
            </a:r>
          </a:p>
        </p:txBody>
      </p:sp>
      <p:pic>
        <p:nvPicPr>
          <p:cNvPr id="11" name="Picture 2" descr="C:\Users\charles.fortes\Dropbox\Photos\Me Chalk.png"/>
          <p:cNvPicPr>
            <a:picLocks noChangeAspect="1" noChangeArrowheads="1"/>
          </p:cNvPicPr>
          <p:nvPr/>
        </p:nvPicPr>
        <p:blipFill rotWithShape="1">
          <a:blip r:embed="rId3">
            <a:extLst>
              <a:ext uri="{28A0092B-C50C-407E-A947-70E740481C1C}">
                <a14:useLocalDpi xmlns:a14="http://schemas.microsoft.com/office/drawing/2010/main" val="0"/>
              </a:ext>
            </a:extLst>
          </a:blip>
          <a:srcRect l="7647" t="7711"/>
          <a:stretch/>
        </p:blipFill>
        <p:spPr bwMode="auto">
          <a:xfrm>
            <a:off x="5530057" y="1964450"/>
            <a:ext cx="1699005" cy="1706403"/>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p:cNvSpPr txBox="1"/>
          <p:nvPr/>
        </p:nvSpPr>
        <p:spPr>
          <a:xfrm>
            <a:off x="7462732" y="1964450"/>
            <a:ext cx="4517232" cy="1754326"/>
          </a:xfrm>
          <a:prstGeom prst="rect">
            <a:avLst/>
          </a:prstGeom>
          <a:noFill/>
        </p:spPr>
        <p:txBody>
          <a:bodyPr wrap="square" rtlCol="0">
            <a:spAutoFit/>
          </a:bodyPr>
          <a:lstStyle/>
          <a:p>
            <a:pPr algn="just"/>
            <a:r>
              <a:rPr lang="pt-BR" dirty="0" smtClean="0">
                <a:solidFill>
                  <a:schemeClr val="accent5">
                    <a:lumMod val="50000"/>
                  </a:schemeClr>
                </a:solidFill>
                <a:latin typeface="Segoe UI Light" panose="020B0502040204020203" pitchFamily="34" charset="0"/>
                <a:cs typeface="Segoe UI Light" panose="020B0502040204020203" pitchFamily="34" charset="0"/>
              </a:rPr>
              <a:t>Líder Técnico na Empresa Prime Systems. </a:t>
            </a:r>
            <a:r>
              <a:rPr lang="pt-BR" dirty="0" err="1" smtClean="0">
                <a:solidFill>
                  <a:schemeClr val="accent5">
                    <a:lumMod val="50000"/>
                  </a:schemeClr>
                </a:solidFill>
                <a:latin typeface="Segoe UI Light" panose="020B0502040204020203" pitchFamily="34" charset="0"/>
                <a:cs typeface="Segoe UI Light" panose="020B0502040204020203" pitchFamily="34" charset="0"/>
              </a:rPr>
              <a:t>Agilista</a:t>
            </a:r>
            <a:r>
              <a:rPr lang="pt-BR" dirty="0">
                <a:solidFill>
                  <a:schemeClr val="accent5">
                    <a:lumMod val="50000"/>
                  </a:schemeClr>
                </a:solidFill>
                <a:latin typeface="Segoe UI Light" panose="020B0502040204020203" pitchFamily="34" charset="0"/>
                <a:cs typeface="Segoe UI Light" panose="020B0502040204020203" pitchFamily="34" charset="0"/>
              </a:rPr>
              <a:t>, apaixonado por desenvolvimento (Web, Desktop, Mobile, o que for), </a:t>
            </a:r>
            <a:r>
              <a:rPr lang="pt-BR" dirty="0" smtClean="0">
                <a:solidFill>
                  <a:schemeClr val="accent5">
                    <a:lumMod val="50000"/>
                  </a:schemeClr>
                </a:solidFill>
                <a:latin typeface="Segoe UI Light" panose="020B0502040204020203" pitchFamily="34" charset="0"/>
                <a:cs typeface="Segoe UI Light" panose="020B0502040204020203" pitchFamily="34" charset="0"/>
              </a:rPr>
              <a:t>pai, </a:t>
            </a:r>
            <a:r>
              <a:rPr lang="pt-BR" dirty="0">
                <a:solidFill>
                  <a:schemeClr val="accent5">
                    <a:lumMod val="50000"/>
                  </a:schemeClr>
                </a:solidFill>
                <a:latin typeface="Segoe UI Light" panose="020B0502040204020203" pitchFamily="34" charset="0"/>
                <a:cs typeface="Segoe UI Light" panose="020B0502040204020203" pitchFamily="34" charset="0"/>
              </a:rPr>
              <a:t>amante do </a:t>
            </a:r>
            <a:r>
              <a:rPr lang="pt-BR" dirty="0" err="1">
                <a:solidFill>
                  <a:schemeClr val="accent5">
                    <a:lumMod val="50000"/>
                  </a:schemeClr>
                </a:solidFill>
                <a:latin typeface="Segoe UI Light" panose="020B0502040204020203" pitchFamily="34" charset="0"/>
                <a:cs typeface="Segoe UI Light" panose="020B0502040204020203" pitchFamily="34" charset="0"/>
              </a:rPr>
              <a:t>Paintball</a:t>
            </a:r>
            <a:r>
              <a:rPr lang="pt-BR" dirty="0">
                <a:solidFill>
                  <a:schemeClr val="accent5">
                    <a:lumMod val="50000"/>
                  </a:schemeClr>
                </a:solidFill>
                <a:latin typeface="Segoe UI Light" panose="020B0502040204020203" pitchFamily="34" charset="0"/>
                <a:cs typeface="Segoe UI Light" panose="020B0502040204020203" pitchFamily="34" charset="0"/>
              </a:rPr>
              <a:t> e do </a:t>
            </a:r>
            <a:r>
              <a:rPr lang="pt-BR" dirty="0" err="1">
                <a:solidFill>
                  <a:schemeClr val="accent5">
                    <a:lumMod val="50000"/>
                  </a:schemeClr>
                </a:solidFill>
                <a:latin typeface="Segoe UI Light" panose="020B0502040204020203" pitchFamily="34" charset="0"/>
                <a:cs typeface="Segoe UI Light" panose="020B0502040204020203" pitchFamily="34" charset="0"/>
              </a:rPr>
              <a:t>Kenjutsu</a:t>
            </a:r>
            <a:r>
              <a:rPr lang="pt-BR" dirty="0">
                <a:solidFill>
                  <a:schemeClr val="accent5">
                    <a:lumMod val="50000"/>
                  </a:schemeClr>
                </a:solidFill>
                <a:latin typeface="Segoe UI Light" panose="020B0502040204020203" pitchFamily="34" charset="0"/>
                <a:cs typeface="Segoe UI Light" panose="020B0502040204020203" pitchFamily="34" charset="0"/>
              </a:rPr>
              <a:t>. MTAC - Microsoft </a:t>
            </a:r>
            <a:r>
              <a:rPr lang="pt-BR" dirty="0" err="1">
                <a:solidFill>
                  <a:schemeClr val="accent5">
                    <a:lumMod val="50000"/>
                  </a:schemeClr>
                </a:solidFill>
                <a:latin typeface="Segoe UI Light" panose="020B0502040204020203" pitchFamily="34" charset="0"/>
                <a:cs typeface="Segoe UI Light" panose="020B0502040204020203" pitchFamily="34" charset="0"/>
              </a:rPr>
              <a:t>Technical</a:t>
            </a:r>
            <a:r>
              <a:rPr lang="pt-BR" dirty="0">
                <a:solidFill>
                  <a:schemeClr val="accent5">
                    <a:lumMod val="50000"/>
                  </a:schemeClr>
                </a:solidFill>
                <a:latin typeface="Segoe UI Light" panose="020B0502040204020203" pitchFamily="34" charset="0"/>
                <a:cs typeface="Segoe UI Light" panose="020B0502040204020203" pitchFamily="34" charset="0"/>
              </a:rPr>
              <a:t> </a:t>
            </a:r>
            <a:r>
              <a:rPr lang="pt-BR" dirty="0" err="1">
                <a:solidFill>
                  <a:schemeClr val="accent5">
                    <a:lumMod val="50000"/>
                  </a:schemeClr>
                </a:solidFill>
                <a:latin typeface="Segoe UI Light" panose="020B0502040204020203" pitchFamily="34" charset="0"/>
                <a:cs typeface="Segoe UI Light" panose="020B0502040204020203" pitchFamily="34" charset="0"/>
              </a:rPr>
              <a:t>Audience</a:t>
            </a:r>
            <a:r>
              <a:rPr lang="pt-BR" dirty="0">
                <a:solidFill>
                  <a:schemeClr val="accent5">
                    <a:lumMod val="50000"/>
                  </a:schemeClr>
                </a:solidFill>
                <a:latin typeface="Segoe UI Light" panose="020B0502040204020203" pitchFamily="34" charset="0"/>
                <a:cs typeface="Segoe UI Light" panose="020B0502040204020203" pitchFamily="34" charset="0"/>
              </a:rPr>
              <a:t> </a:t>
            </a:r>
            <a:r>
              <a:rPr lang="pt-BR" dirty="0" err="1">
                <a:solidFill>
                  <a:schemeClr val="accent5">
                    <a:lumMod val="50000"/>
                  </a:schemeClr>
                </a:solidFill>
                <a:latin typeface="Segoe UI Light" panose="020B0502040204020203" pitchFamily="34" charset="0"/>
                <a:cs typeface="Segoe UI Light" panose="020B0502040204020203" pitchFamily="34" charset="0"/>
              </a:rPr>
              <a:t>Contributor</a:t>
            </a:r>
            <a:r>
              <a:rPr lang="pt-BR" dirty="0">
                <a:solidFill>
                  <a:schemeClr val="accent5">
                    <a:lumMod val="50000"/>
                  </a:schemeClr>
                </a:solidFill>
                <a:latin typeface="Segoe UI Light" panose="020B0502040204020203" pitchFamily="34" charset="0"/>
                <a:cs typeface="Segoe UI Light" panose="020B0502040204020203" pitchFamily="34" charset="0"/>
              </a:rPr>
              <a:t> 100Loop - </a:t>
            </a:r>
            <a:r>
              <a:rPr lang="pt-BR" dirty="0" err="1">
                <a:solidFill>
                  <a:schemeClr val="accent5">
                    <a:lumMod val="50000"/>
                  </a:schemeClr>
                </a:solidFill>
                <a:latin typeface="Segoe UI Light" panose="020B0502040204020203" pitchFamily="34" charset="0"/>
                <a:cs typeface="Segoe UI Light" panose="020B0502040204020203" pitchFamily="34" charset="0"/>
              </a:rPr>
              <a:t>DotNetRaptors</a:t>
            </a:r>
            <a:endParaRPr lang="pt-BR" dirty="0" smtClean="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8" name="CaixaDeTexto 17"/>
          <p:cNvSpPr txBox="1"/>
          <p:nvPr/>
        </p:nvSpPr>
        <p:spPr>
          <a:xfrm>
            <a:off x="864006" y="4917828"/>
            <a:ext cx="6464446" cy="954107"/>
          </a:xfrm>
          <a:prstGeom prst="rect">
            <a:avLst/>
          </a:prstGeom>
          <a:noFill/>
        </p:spPr>
        <p:txBody>
          <a:bodyPr wrap="square" rtlCol="0">
            <a:spAutoFit/>
          </a:bodyPr>
          <a:lstStyle/>
          <a:p>
            <a:pPr algn="just"/>
            <a:r>
              <a:rPr lang="pt-BR" sz="2000" dirty="0" err="1" smtClean="0">
                <a:solidFill>
                  <a:schemeClr val="tx1">
                    <a:lumMod val="95000"/>
                    <a:lumOff val="5000"/>
                  </a:schemeClr>
                </a:solidFill>
                <a:latin typeface="Segoe UI Light" panose="020B0502040204020203" pitchFamily="34" charset="0"/>
                <a:cs typeface="Segoe UI Light" panose="020B0502040204020203" pitchFamily="34" charset="0"/>
              </a:rPr>
              <a:t>SlideShare</a:t>
            </a:r>
            <a:r>
              <a:rPr lang="pt-BR" sz="2000" dirty="0" smtClean="0">
                <a:solidFill>
                  <a:schemeClr val="tx1">
                    <a:lumMod val="95000"/>
                    <a:lumOff val="5000"/>
                  </a:schemeClr>
                </a:solidFill>
                <a:latin typeface="Segoe UI Light" panose="020B0502040204020203" pitchFamily="34" charset="0"/>
                <a:cs typeface="Segoe UI Light" panose="020B0502040204020203" pitchFamily="34" charset="0"/>
              </a:rPr>
              <a:t>:</a:t>
            </a:r>
            <a:r>
              <a:rPr lang="pt-BR" sz="2000" dirty="0" smtClean="0">
                <a:solidFill>
                  <a:schemeClr val="tx1">
                    <a:lumMod val="65000"/>
                    <a:lumOff val="35000"/>
                  </a:schemeClr>
                </a:solidFill>
                <a:latin typeface="Segoe UI Light" panose="020B0502040204020203" pitchFamily="34" charset="0"/>
                <a:cs typeface="Segoe UI Light" panose="020B0502040204020203" pitchFamily="34" charset="0"/>
              </a:rPr>
              <a:t> </a:t>
            </a:r>
            <a:r>
              <a:rPr lang="pt-BR" sz="2000" dirty="0" smtClean="0">
                <a:solidFill>
                  <a:schemeClr val="tx1">
                    <a:lumMod val="65000"/>
                    <a:lumOff val="35000"/>
                  </a:schemeClr>
                </a:solidFill>
                <a:latin typeface="Segoe UI Light" panose="020B0502040204020203" pitchFamily="34" charset="0"/>
                <a:cs typeface="Segoe UI Light" panose="020B0502040204020203" pitchFamily="34" charset="0"/>
                <a:hlinkClick r:id="rId4"/>
              </a:rPr>
              <a:t>http://pt.slideshare.net/charleswellingtonfortes</a:t>
            </a:r>
            <a:endParaRPr lang="pt-BR" sz="2000" dirty="0" smtClean="0">
              <a:solidFill>
                <a:schemeClr val="tx1">
                  <a:lumMod val="65000"/>
                  <a:lumOff val="35000"/>
                </a:schemeClr>
              </a:solidFill>
              <a:latin typeface="Segoe UI Light" panose="020B0502040204020203" pitchFamily="34" charset="0"/>
              <a:cs typeface="Segoe UI Light" panose="020B0502040204020203" pitchFamily="34" charset="0"/>
            </a:endParaRPr>
          </a:p>
          <a:p>
            <a:pPr algn="just"/>
            <a:r>
              <a:rPr lang="pt-BR" dirty="0" err="1" smtClean="0">
                <a:solidFill>
                  <a:schemeClr val="tx1">
                    <a:lumMod val="65000"/>
                    <a:lumOff val="35000"/>
                  </a:schemeClr>
                </a:solidFill>
                <a:latin typeface="Segoe UI Light" panose="020B0502040204020203" pitchFamily="34" charset="0"/>
                <a:cs typeface="Segoe UI Light" panose="020B0502040204020203" pitchFamily="34" charset="0"/>
              </a:rPr>
              <a:t>Linkedin</a:t>
            </a:r>
            <a:r>
              <a:rPr lang="pt-BR" dirty="0" smtClean="0">
                <a:solidFill>
                  <a:schemeClr val="tx1">
                    <a:lumMod val="65000"/>
                    <a:lumOff val="35000"/>
                  </a:schemeClr>
                </a:solidFill>
                <a:latin typeface="Segoe UI Light" panose="020B0502040204020203" pitchFamily="34" charset="0"/>
                <a:cs typeface="Segoe UI Light" panose="020B0502040204020203" pitchFamily="34" charset="0"/>
              </a:rPr>
              <a:t>: </a:t>
            </a:r>
            <a:r>
              <a:rPr lang="pt-BR" dirty="0" smtClean="0">
                <a:solidFill>
                  <a:schemeClr val="tx1">
                    <a:lumMod val="65000"/>
                    <a:lumOff val="35000"/>
                  </a:schemeClr>
                </a:solidFill>
                <a:latin typeface="Segoe UI Light" panose="020B0502040204020203" pitchFamily="34" charset="0"/>
                <a:cs typeface="Segoe UI Light" panose="020B0502040204020203" pitchFamily="34" charset="0"/>
                <a:hlinkClick r:id="rId5"/>
              </a:rPr>
              <a:t>http://br.linkedin.com/in/charlesfortes/</a:t>
            </a:r>
            <a:endParaRPr lang="pt-BR" dirty="0" smtClean="0">
              <a:solidFill>
                <a:schemeClr val="tx1">
                  <a:lumMod val="65000"/>
                  <a:lumOff val="35000"/>
                </a:schemeClr>
              </a:solidFill>
              <a:latin typeface="Segoe UI Light" panose="020B0502040204020203" pitchFamily="34" charset="0"/>
              <a:cs typeface="Segoe UI Light" panose="020B0502040204020203" pitchFamily="34" charset="0"/>
            </a:endParaRPr>
          </a:p>
          <a:p>
            <a:pPr algn="just"/>
            <a:r>
              <a:rPr lang="pt-BR" dirty="0" err="1" smtClean="0">
                <a:solidFill>
                  <a:schemeClr val="tx1">
                    <a:lumMod val="65000"/>
                    <a:lumOff val="35000"/>
                  </a:schemeClr>
                </a:solidFill>
                <a:latin typeface="Segoe UI Light" panose="020B0502040204020203" pitchFamily="34" charset="0"/>
                <a:cs typeface="Segoe UI Light" panose="020B0502040204020203" pitchFamily="34" charset="0"/>
              </a:rPr>
              <a:t>Twitter</a:t>
            </a:r>
            <a:r>
              <a:rPr lang="pt-BR" dirty="0" smtClean="0">
                <a:solidFill>
                  <a:schemeClr val="tx1">
                    <a:lumMod val="65000"/>
                    <a:lumOff val="35000"/>
                  </a:schemeClr>
                </a:solidFill>
                <a:latin typeface="Segoe UI Light" panose="020B0502040204020203" pitchFamily="34" charset="0"/>
                <a:cs typeface="Segoe UI Light" panose="020B0502040204020203" pitchFamily="34" charset="0"/>
              </a:rPr>
              <a:t>: @</a:t>
            </a:r>
            <a:r>
              <a:rPr lang="pt-BR" dirty="0" err="1" smtClean="0">
                <a:solidFill>
                  <a:schemeClr val="tx1">
                    <a:lumMod val="65000"/>
                    <a:lumOff val="35000"/>
                  </a:schemeClr>
                </a:solidFill>
                <a:latin typeface="Segoe UI Light" panose="020B0502040204020203" pitchFamily="34" charset="0"/>
                <a:cs typeface="Segoe UI Light" panose="020B0502040204020203" pitchFamily="34" charset="0"/>
              </a:rPr>
              <a:t>CharlesFortes</a:t>
            </a:r>
            <a:endParaRPr lang="pt-BR" dirty="0" smtClean="0">
              <a:solidFill>
                <a:schemeClr val="tx1">
                  <a:lumMod val="65000"/>
                  <a:lumOff val="3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824220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2704779"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Polimorfismo</a:t>
            </a:r>
            <a:endParaRPr lang="pt-BR" sz="3600" dirty="0" smtClean="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
        <p:nvSpPr>
          <p:cNvPr id="18" name="AutoShape 4"/>
          <p:cNvSpPr>
            <a:spLocks noChangeArrowheads="1"/>
          </p:cNvSpPr>
          <p:nvPr/>
        </p:nvSpPr>
        <p:spPr bwMode="auto">
          <a:xfrm>
            <a:off x="5034295" y="2314322"/>
            <a:ext cx="2230437" cy="1000125"/>
          </a:xfrm>
          <a:prstGeom prst="roundRect">
            <a:avLst>
              <a:gd name="adj" fmla="val 144"/>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a:latin typeface="Segoe UI Light" panose="020B0502040204020203" pitchFamily="34" charset="0"/>
              <a:cs typeface="Segoe UI Light" panose="020B0502040204020203" pitchFamily="34" charset="0"/>
            </a:endParaRPr>
          </a:p>
        </p:txBody>
      </p:sp>
      <p:sp>
        <p:nvSpPr>
          <p:cNvPr id="19" name="Text Box 5"/>
          <p:cNvSpPr txBox="1">
            <a:spLocks noChangeArrowheads="1"/>
          </p:cNvSpPr>
          <p:nvPr/>
        </p:nvSpPr>
        <p:spPr bwMode="auto">
          <a:xfrm>
            <a:off x="5356557" y="2357184"/>
            <a:ext cx="1554163" cy="29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a:solidFill>
                  <a:srgbClr val="004A4A"/>
                </a:solidFill>
                <a:latin typeface="Segoe UI Light" panose="020B0502040204020203" pitchFamily="34" charset="0"/>
                <a:cs typeface="Segoe UI Light" panose="020B0502040204020203" pitchFamily="34" charset="0"/>
              </a:rPr>
              <a:t>mamífero</a:t>
            </a:r>
          </a:p>
        </p:txBody>
      </p:sp>
      <p:sp>
        <p:nvSpPr>
          <p:cNvPr id="20" name="Text Box 6"/>
          <p:cNvSpPr txBox="1">
            <a:spLocks noChangeArrowheads="1"/>
          </p:cNvSpPr>
          <p:nvPr/>
        </p:nvSpPr>
        <p:spPr bwMode="auto">
          <a:xfrm>
            <a:off x="5356557" y="2944559"/>
            <a:ext cx="1554163" cy="29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a:solidFill>
                  <a:srgbClr val="004A4A"/>
                </a:solidFill>
                <a:latin typeface="Segoe UI Light" panose="020B0502040204020203" pitchFamily="34" charset="0"/>
                <a:cs typeface="Segoe UI Light" panose="020B0502040204020203" pitchFamily="34" charset="0"/>
              </a:rPr>
              <a:t>Emite sons</a:t>
            </a:r>
          </a:p>
        </p:txBody>
      </p:sp>
      <p:sp>
        <p:nvSpPr>
          <p:cNvPr id="21" name="Line 7"/>
          <p:cNvSpPr>
            <a:spLocks noChangeShapeType="1"/>
          </p:cNvSpPr>
          <p:nvPr/>
        </p:nvSpPr>
        <p:spPr bwMode="auto">
          <a:xfrm flipV="1">
            <a:off x="5035882" y="2723897"/>
            <a:ext cx="2230438" cy="14287"/>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latin typeface="Segoe UI Light" panose="020B0502040204020203" pitchFamily="34" charset="0"/>
              <a:cs typeface="Segoe UI Light" panose="020B0502040204020203" pitchFamily="34" charset="0"/>
            </a:endParaRPr>
          </a:p>
        </p:txBody>
      </p:sp>
      <p:sp>
        <p:nvSpPr>
          <p:cNvPr id="22" name="AutoShape 8"/>
          <p:cNvSpPr>
            <a:spLocks noChangeArrowheads="1"/>
          </p:cNvSpPr>
          <p:nvPr/>
        </p:nvSpPr>
        <p:spPr bwMode="auto">
          <a:xfrm>
            <a:off x="7255207" y="4436809"/>
            <a:ext cx="2228850" cy="1001713"/>
          </a:xfrm>
          <a:prstGeom prst="roundRect">
            <a:avLst>
              <a:gd name="adj" fmla="val 144"/>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a:latin typeface="Segoe UI Light" panose="020B0502040204020203" pitchFamily="34" charset="0"/>
              <a:cs typeface="Segoe UI Light" panose="020B0502040204020203" pitchFamily="34" charset="0"/>
            </a:endParaRPr>
          </a:p>
        </p:txBody>
      </p:sp>
      <p:sp>
        <p:nvSpPr>
          <p:cNvPr id="23" name="Text Box 9"/>
          <p:cNvSpPr txBox="1">
            <a:spLocks noChangeArrowheads="1"/>
          </p:cNvSpPr>
          <p:nvPr/>
        </p:nvSpPr>
        <p:spPr bwMode="auto">
          <a:xfrm>
            <a:off x="7575882" y="4479672"/>
            <a:ext cx="1555750" cy="29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a:solidFill>
                  <a:srgbClr val="004A4A"/>
                </a:solidFill>
                <a:latin typeface="Segoe UI Light" panose="020B0502040204020203" pitchFamily="34" charset="0"/>
                <a:cs typeface="Segoe UI Light" panose="020B0502040204020203" pitchFamily="34" charset="0"/>
              </a:rPr>
              <a:t>gato</a:t>
            </a:r>
          </a:p>
        </p:txBody>
      </p:sp>
      <p:sp>
        <p:nvSpPr>
          <p:cNvPr id="24" name="Line 10"/>
          <p:cNvSpPr>
            <a:spLocks noChangeShapeType="1"/>
          </p:cNvSpPr>
          <p:nvPr/>
        </p:nvSpPr>
        <p:spPr bwMode="auto">
          <a:xfrm flipV="1">
            <a:off x="7256795" y="4847972"/>
            <a:ext cx="2228850" cy="14287"/>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latin typeface="Segoe UI Light" panose="020B0502040204020203" pitchFamily="34" charset="0"/>
              <a:cs typeface="Segoe UI Light" panose="020B0502040204020203" pitchFamily="34" charset="0"/>
            </a:endParaRPr>
          </a:p>
        </p:txBody>
      </p:sp>
      <p:sp>
        <p:nvSpPr>
          <p:cNvPr id="25" name="AutoShape 11"/>
          <p:cNvSpPr>
            <a:spLocks noChangeArrowheads="1"/>
          </p:cNvSpPr>
          <p:nvPr/>
        </p:nvSpPr>
        <p:spPr bwMode="auto">
          <a:xfrm>
            <a:off x="2814970" y="4436809"/>
            <a:ext cx="2228850" cy="1001713"/>
          </a:xfrm>
          <a:prstGeom prst="roundRect">
            <a:avLst>
              <a:gd name="adj" fmla="val 144"/>
            </a:avLst>
          </a:prstGeom>
          <a:noFill/>
          <a:ln w="360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pt-BR">
              <a:latin typeface="Segoe UI Light" panose="020B0502040204020203" pitchFamily="34" charset="0"/>
              <a:cs typeface="Segoe UI Light" panose="020B0502040204020203" pitchFamily="34" charset="0"/>
            </a:endParaRPr>
          </a:p>
        </p:txBody>
      </p:sp>
      <p:sp>
        <p:nvSpPr>
          <p:cNvPr id="26" name="Text Box 12"/>
          <p:cNvSpPr txBox="1">
            <a:spLocks noChangeArrowheads="1"/>
          </p:cNvSpPr>
          <p:nvPr/>
        </p:nvSpPr>
        <p:spPr bwMode="auto">
          <a:xfrm>
            <a:off x="3135645" y="4479672"/>
            <a:ext cx="1555750" cy="29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a:solidFill>
                  <a:srgbClr val="004A4A"/>
                </a:solidFill>
                <a:latin typeface="Segoe UI Light" panose="020B0502040204020203" pitchFamily="34" charset="0"/>
                <a:cs typeface="Segoe UI Light" panose="020B0502040204020203" pitchFamily="34" charset="0"/>
              </a:rPr>
              <a:t>cachorro</a:t>
            </a:r>
          </a:p>
        </p:txBody>
      </p:sp>
      <p:sp>
        <p:nvSpPr>
          <p:cNvPr id="27" name="Text Box 13"/>
          <p:cNvSpPr txBox="1">
            <a:spLocks noChangeArrowheads="1"/>
          </p:cNvSpPr>
          <p:nvPr/>
        </p:nvSpPr>
        <p:spPr bwMode="auto">
          <a:xfrm>
            <a:off x="2867357" y="5067047"/>
            <a:ext cx="2135188" cy="29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a:solidFill>
                  <a:srgbClr val="004A4A"/>
                </a:solidFill>
                <a:latin typeface="Segoe UI Light" panose="020B0502040204020203" pitchFamily="34" charset="0"/>
                <a:cs typeface="Segoe UI Light" panose="020B0502040204020203" pitchFamily="34" charset="0"/>
              </a:rPr>
              <a:t>Emite sons </a:t>
            </a:r>
            <a:r>
              <a:rPr lang="en-GB" altLang="pt-BR" sz="1500">
                <a:solidFill>
                  <a:srgbClr val="004A4A"/>
                </a:solidFill>
                <a:latin typeface="Segoe UI Light" panose="020B0502040204020203" pitchFamily="34" charset="0"/>
                <a:cs typeface="Segoe UI Light" panose="020B0502040204020203" pitchFamily="34" charset="0"/>
              </a:rPr>
              <a:t>(i.e. late) </a:t>
            </a:r>
          </a:p>
        </p:txBody>
      </p:sp>
      <p:sp>
        <p:nvSpPr>
          <p:cNvPr id="28" name="Line 14"/>
          <p:cNvSpPr>
            <a:spLocks noChangeShapeType="1"/>
          </p:cNvSpPr>
          <p:nvPr/>
        </p:nvSpPr>
        <p:spPr bwMode="auto">
          <a:xfrm flipV="1">
            <a:off x="2816557" y="4847972"/>
            <a:ext cx="2228850" cy="14287"/>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latin typeface="Segoe UI Light" panose="020B0502040204020203" pitchFamily="34" charset="0"/>
              <a:cs typeface="Segoe UI Light" panose="020B0502040204020203" pitchFamily="34" charset="0"/>
            </a:endParaRPr>
          </a:p>
        </p:txBody>
      </p:sp>
      <p:cxnSp>
        <p:nvCxnSpPr>
          <p:cNvPr id="29" name="AutoShape 18"/>
          <p:cNvCxnSpPr>
            <a:cxnSpLocks noChangeShapeType="1"/>
            <a:stCxn id="22" idx="0"/>
            <a:endCxn id="18" idx="2"/>
          </p:cNvCxnSpPr>
          <p:nvPr/>
        </p:nvCxnSpPr>
        <p:spPr bwMode="auto">
          <a:xfrm flipH="1" flipV="1">
            <a:off x="6596395" y="3604959"/>
            <a:ext cx="2447925" cy="1236663"/>
          </a:xfrm>
          <a:prstGeom prst="bentConnector3">
            <a:avLst>
              <a:gd name="adj1" fmla="val 50000"/>
            </a:avLst>
          </a:prstGeom>
          <a:noFill/>
          <a:ln w="36000">
            <a:solidFill>
              <a:srgbClr val="000000"/>
            </a:solidFill>
            <a:miter lim="800000"/>
            <a:headEnd/>
            <a:tailEnd/>
          </a:ln>
          <a:extLst>
            <a:ext uri="{909E8E84-426E-40DD-AFC4-6F175D3DCCD1}">
              <a14:hiddenFill xmlns:a14="http://schemas.microsoft.com/office/drawing/2010/main">
                <a:noFill/>
              </a14:hiddenFill>
            </a:ext>
          </a:extLst>
        </p:spPr>
      </p:cxnSp>
      <p:cxnSp>
        <p:nvCxnSpPr>
          <p:cNvPr id="30" name="AutoShape 19"/>
          <p:cNvCxnSpPr>
            <a:cxnSpLocks noChangeShapeType="1"/>
            <a:stCxn id="18" idx="2"/>
            <a:endCxn id="25" idx="0"/>
          </p:cNvCxnSpPr>
          <p:nvPr/>
        </p:nvCxnSpPr>
        <p:spPr bwMode="auto">
          <a:xfrm flipH="1">
            <a:off x="4148470" y="3604959"/>
            <a:ext cx="2447925" cy="1236663"/>
          </a:xfrm>
          <a:prstGeom prst="bentConnector3">
            <a:avLst>
              <a:gd name="adj1" fmla="val 50000"/>
            </a:avLst>
          </a:prstGeom>
          <a:noFill/>
          <a:ln w="36000">
            <a:solidFill>
              <a:srgbClr val="000000"/>
            </a:solidFill>
            <a:miter lim="800000"/>
            <a:headEnd/>
            <a:tailEnd/>
          </a:ln>
          <a:extLst>
            <a:ext uri="{909E8E84-426E-40DD-AFC4-6F175D3DCCD1}">
              <a14:hiddenFill xmlns:a14="http://schemas.microsoft.com/office/drawing/2010/main">
                <a:noFill/>
              </a14:hiddenFill>
            </a:ext>
          </a:extLst>
        </p:spPr>
      </p:cxnSp>
      <p:sp>
        <p:nvSpPr>
          <p:cNvPr id="31" name="Text Box 20"/>
          <p:cNvSpPr txBox="1">
            <a:spLocks noChangeArrowheads="1"/>
          </p:cNvSpPr>
          <p:nvPr/>
        </p:nvSpPr>
        <p:spPr bwMode="auto">
          <a:xfrm>
            <a:off x="7277432" y="5067047"/>
            <a:ext cx="2133600" cy="29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a:solidFill>
                  <a:srgbClr val="004A4A"/>
                </a:solidFill>
                <a:latin typeface="Segoe UI Light" panose="020B0502040204020203" pitchFamily="34" charset="0"/>
                <a:cs typeface="Segoe UI Light" panose="020B0502040204020203" pitchFamily="34" charset="0"/>
              </a:rPr>
              <a:t>Emite sons </a:t>
            </a:r>
            <a:r>
              <a:rPr lang="en-GB" altLang="pt-BR" sz="1500">
                <a:solidFill>
                  <a:srgbClr val="004A4A"/>
                </a:solidFill>
                <a:latin typeface="Segoe UI Light" panose="020B0502040204020203" pitchFamily="34" charset="0"/>
                <a:cs typeface="Segoe UI Light" panose="020B0502040204020203" pitchFamily="34" charset="0"/>
              </a:rPr>
              <a:t>(i.e. mia) </a:t>
            </a:r>
          </a:p>
        </p:txBody>
      </p:sp>
      <p:sp>
        <p:nvSpPr>
          <p:cNvPr id="32" name="Text Box 23"/>
          <p:cNvSpPr txBox="1">
            <a:spLocks noChangeArrowheads="1"/>
          </p:cNvSpPr>
          <p:nvPr/>
        </p:nvSpPr>
        <p:spPr bwMode="auto">
          <a:xfrm>
            <a:off x="2867357" y="2357184"/>
            <a:ext cx="1695450" cy="29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i="1">
                <a:solidFill>
                  <a:srgbClr val="004A4A"/>
                </a:solidFill>
                <a:latin typeface="Segoe UI Light" panose="020B0502040204020203" pitchFamily="34" charset="0"/>
                <a:cs typeface="Segoe UI Light" panose="020B0502040204020203" pitchFamily="34" charset="0"/>
              </a:rPr>
              <a:t>CLASSE BASE</a:t>
            </a:r>
          </a:p>
        </p:txBody>
      </p:sp>
      <p:sp>
        <p:nvSpPr>
          <p:cNvPr id="33" name="Text Box 24"/>
          <p:cNvSpPr txBox="1">
            <a:spLocks noChangeArrowheads="1"/>
          </p:cNvSpPr>
          <p:nvPr/>
        </p:nvSpPr>
        <p:spPr bwMode="auto">
          <a:xfrm>
            <a:off x="3624595" y="2944559"/>
            <a:ext cx="1555750" cy="29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i="1">
                <a:solidFill>
                  <a:srgbClr val="004A4A"/>
                </a:solidFill>
                <a:latin typeface="Segoe UI Light" panose="020B0502040204020203" pitchFamily="34" charset="0"/>
                <a:cs typeface="Segoe UI Light" panose="020B0502040204020203" pitchFamily="34" charset="0"/>
              </a:rPr>
              <a:t>Método</a:t>
            </a:r>
          </a:p>
        </p:txBody>
      </p:sp>
      <p:sp>
        <p:nvSpPr>
          <p:cNvPr id="34" name="Text Box 25"/>
          <p:cNvSpPr txBox="1">
            <a:spLocks noChangeArrowheads="1"/>
          </p:cNvSpPr>
          <p:nvPr/>
        </p:nvSpPr>
        <p:spPr bwMode="auto">
          <a:xfrm>
            <a:off x="5264482" y="4413825"/>
            <a:ext cx="2012950" cy="5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i="1" dirty="0">
                <a:solidFill>
                  <a:srgbClr val="004A4A"/>
                </a:solidFill>
                <a:latin typeface="Segoe UI Light" panose="020B0502040204020203" pitchFamily="34" charset="0"/>
                <a:cs typeface="Segoe UI Light" panose="020B0502040204020203" pitchFamily="34" charset="0"/>
              </a:rPr>
              <a:t>CLASSES DERIVADAS</a:t>
            </a:r>
          </a:p>
        </p:txBody>
      </p:sp>
      <p:sp>
        <p:nvSpPr>
          <p:cNvPr id="35" name="Text Box 26"/>
          <p:cNvSpPr txBox="1">
            <a:spLocks noChangeArrowheads="1"/>
          </p:cNvSpPr>
          <p:nvPr/>
        </p:nvSpPr>
        <p:spPr bwMode="auto">
          <a:xfrm>
            <a:off x="5226382" y="5625847"/>
            <a:ext cx="1814513" cy="294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1pPr>
            <a:lvl2pPr marL="4143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2pPr>
            <a:lvl3pPr marL="828675"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3pPr>
            <a:lvl4pPr marL="1244600"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4pPr>
            <a:lvl5pPr marL="1658938" defTabSz="828675">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5pPr>
            <a:lvl6pPr marL="21161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6pPr>
            <a:lvl7pPr marL="25733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7pPr>
            <a:lvl8pPr marL="30305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8pPr>
            <a:lvl9pPr marL="3487738" defTabSz="828675" fontAlgn="base">
              <a:spcBef>
                <a:spcPct val="0"/>
              </a:spcBef>
              <a:spcAft>
                <a:spcPct val="0"/>
              </a:spcAft>
              <a:tabLst>
                <a:tab pos="0" algn="l"/>
                <a:tab pos="406400" algn="l"/>
                <a:tab pos="814388" algn="l"/>
                <a:tab pos="1220788" algn="l"/>
                <a:tab pos="1628775" algn="l"/>
                <a:tab pos="2036763" algn="l"/>
                <a:tab pos="2443163" algn="l"/>
                <a:tab pos="2851150" algn="l"/>
                <a:tab pos="3259138" algn="l"/>
                <a:tab pos="3665538" algn="l"/>
                <a:tab pos="4073525" algn="l"/>
                <a:tab pos="4481513" algn="l"/>
                <a:tab pos="4889500" algn="l"/>
                <a:tab pos="5295900" algn="l"/>
                <a:tab pos="5703888" algn="l"/>
                <a:tab pos="6111875" algn="l"/>
                <a:tab pos="6518275" algn="l"/>
                <a:tab pos="6926263" algn="l"/>
                <a:tab pos="7334250" algn="l"/>
                <a:tab pos="7742238" algn="l"/>
                <a:tab pos="8148638" algn="l"/>
              </a:tabLst>
              <a:defRPr>
                <a:solidFill>
                  <a:schemeClr val="tx1"/>
                </a:solidFill>
                <a:latin typeface="Arial" panose="020B0604020202020204" pitchFamily="34" charset="0"/>
              </a:defRPr>
            </a:lvl9pPr>
          </a:lstStyle>
          <a:p>
            <a:pPr algn="ctr" hangingPunct="0">
              <a:lnSpc>
                <a:spcPts val="2263"/>
              </a:lnSpc>
              <a:buClr>
                <a:srgbClr val="000000"/>
              </a:buClr>
              <a:buSzPct val="45000"/>
              <a:buFont typeface="StarSymbol" charset="0"/>
              <a:buNone/>
            </a:pPr>
            <a:r>
              <a:rPr lang="en-GB" altLang="pt-BR" sz="2200" i="1">
                <a:solidFill>
                  <a:srgbClr val="004A4A"/>
                </a:solidFill>
                <a:latin typeface="Segoe UI Light" panose="020B0502040204020203" pitchFamily="34" charset="0"/>
                <a:cs typeface="Segoe UI Light" panose="020B0502040204020203" pitchFamily="34" charset="0"/>
              </a:rPr>
              <a:t>Polimorfismo</a:t>
            </a:r>
          </a:p>
        </p:txBody>
      </p:sp>
      <p:cxnSp>
        <p:nvCxnSpPr>
          <p:cNvPr id="36" name="AutoShape 27"/>
          <p:cNvCxnSpPr>
            <a:cxnSpLocks noChangeShapeType="1"/>
          </p:cNvCxnSpPr>
          <p:nvPr/>
        </p:nvCxnSpPr>
        <p:spPr bwMode="auto">
          <a:xfrm rot="10800000">
            <a:off x="3935745" y="5487734"/>
            <a:ext cx="1290637" cy="282575"/>
          </a:xfrm>
          <a:prstGeom prst="curvedConnector2">
            <a:avLst/>
          </a:prstGeom>
          <a:noFill/>
          <a:ln w="36000">
            <a:solidFill>
              <a:srgbClr val="000000"/>
            </a:solidFill>
            <a:prstDash val="sysDot"/>
            <a:round/>
            <a:headEnd/>
            <a:tailEnd type="triangle" w="med" len="med"/>
          </a:ln>
          <a:extLst>
            <a:ext uri="{909E8E84-426E-40DD-AFC4-6F175D3DCCD1}">
              <a14:hiddenFill xmlns:a14="http://schemas.microsoft.com/office/drawing/2010/main">
                <a:noFill/>
              </a14:hiddenFill>
            </a:ext>
          </a:extLst>
        </p:spPr>
      </p:cxnSp>
      <p:cxnSp>
        <p:nvCxnSpPr>
          <p:cNvPr id="37" name="AutoShape 28"/>
          <p:cNvCxnSpPr>
            <a:cxnSpLocks noChangeShapeType="1"/>
          </p:cNvCxnSpPr>
          <p:nvPr/>
        </p:nvCxnSpPr>
        <p:spPr bwMode="auto">
          <a:xfrm flipV="1">
            <a:off x="7040895" y="5487734"/>
            <a:ext cx="1303337" cy="282575"/>
          </a:xfrm>
          <a:prstGeom prst="curvedConnector2">
            <a:avLst/>
          </a:prstGeom>
          <a:noFill/>
          <a:ln w="36000">
            <a:solidFill>
              <a:srgbClr val="000000"/>
            </a:solidFill>
            <a:prstDash val="sysDot"/>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53366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216930" y="3529723"/>
            <a:ext cx="1789272"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Herança</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2092708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pt-BR" altLang="pt-BR"/>
              <a:t>18/5/2006</a:t>
            </a:r>
            <a:endParaRPr lang="pt-BR" altLang="en-US"/>
          </a:p>
        </p:txBody>
      </p:sp>
      <p:sp>
        <p:nvSpPr>
          <p:cNvPr id="5" name="Espaço Reservado para Rodapé 4"/>
          <p:cNvSpPr>
            <a:spLocks noGrp="1"/>
          </p:cNvSpPr>
          <p:nvPr>
            <p:ph type="ftr" sz="quarter" idx="11"/>
          </p:nvPr>
        </p:nvSpPr>
        <p:spPr/>
        <p:txBody>
          <a:bodyPr/>
          <a:lstStyle/>
          <a:p>
            <a:r>
              <a:rPr lang="pt-BR" altLang="en-US"/>
              <a:t>Capacitação Técnica</a:t>
            </a:r>
          </a:p>
        </p:txBody>
      </p:sp>
      <p:sp>
        <p:nvSpPr>
          <p:cNvPr id="559106" name="Rectangle 2"/>
          <p:cNvSpPr>
            <a:spLocks noGrp="1" noChangeArrowheads="1"/>
          </p:cNvSpPr>
          <p:nvPr>
            <p:ph type="title"/>
          </p:nvPr>
        </p:nvSpPr>
        <p:spPr>
          <a:xfrm>
            <a:off x="2197101" y="-26988"/>
            <a:ext cx="7808913" cy="1146176"/>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Herança</a:t>
            </a:r>
          </a:p>
        </p:txBody>
      </p:sp>
      <p:sp>
        <p:nvSpPr>
          <p:cNvPr id="559107" name="Rectangle 3"/>
          <p:cNvSpPr>
            <a:spLocks noGrp="1" noChangeArrowheads="1"/>
          </p:cNvSpPr>
          <p:nvPr>
            <p:ph type="body" idx="1"/>
          </p:nvPr>
        </p:nvSpPr>
        <p:spPr>
          <a:xfrm>
            <a:off x="2197101" y="1268414"/>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u="sng"/>
              <a:t>Herança</a:t>
            </a:r>
            <a:r>
              <a:rPr lang="en-GB" altLang="pt-BR" b="1"/>
              <a:t> é uma das técnicas de programação mais poderosas e expressivas da programação orientada a objetos.</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Quando bem utilizada, a herança possibilita a construção de programas compactos e elegantes.</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Entretanto, quando mal utilizada, a herança pode levar à construção de programas irremediavelmente confusos.</a:t>
            </a:r>
          </a:p>
        </p:txBody>
      </p:sp>
    </p:spTree>
    <p:extLst>
      <p:ext uri="{BB962C8B-B14F-4D97-AF65-F5344CB8AC3E}">
        <p14:creationId xmlns:p14="http://schemas.microsoft.com/office/powerpoint/2010/main" val="375014585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pt-BR" altLang="pt-BR"/>
              <a:t>18/5/2006</a:t>
            </a:r>
            <a:endParaRPr lang="pt-BR" altLang="en-US"/>
          </a:p>
        </p:txBody>
      </p:sp>
      <p:sp>
        <p:nvSpPr>
          <p:cNvPr id="6" name="Espaço Reservado para Rodapé 4"/>
          <p:cNvSpPr>
            <a:spLocks noGrp="1"/>
          </p:cNvSpPr>
          <p:nvPr>
            <p:ph type="ftr" sz="quarter" idx="11"/>
          </p:nvPr>
        </p:nvSpPr>
        <p:spPr/>
        <p:txBody>
          <a:bodyPr/>
          <a:lstStyle/>
          <a:p>
            <a:r>
              <a:rPr lang="pt-BR" altLang="en-US"/>
              <a:t>Capacitação Técnica</a:t>
            </a:r>
          </a:p>
        </p:txBody>
      </p:sp>
      <p:sp>
        <p:nvSpPr>
          <p:cNvPr id="561154" name="Rectangle 2"/>
          <p:cNvSpPr>
            <a:spLocks noGrp="1" noChangeArrowheads="1"/>
          </p:cNvSpPr>
          <p:nvPr>
            <p:ph type="title"/>
          </p:nvPr>
        </p:nvSpPr>
        <p:spPr>
          <a:xfrm>
            <a:off x="2197101" y="568326"/>
            <a:ext cx="7808913" cy="1146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Herança</a:t>
            </a:r>
          </a:p>
        </p:txBody>
      </p:sp>
      <p:sp>
        <p:nvSpPr>
          <p:cNvPr id="561155" name="Rectangle 3"/>
          <p:cNvSpPr>
            <a:spLocks noGrp="1" noChangeArrowheads="1"/>
          </p:cNvSpPr>
          <p:nvPr>
            <p:ph type="body" idx="1"/>
          </p:nvPr>
        </p:nvSpPr>
        <p:spPr>
          <a:xfrm>
            <a:off x="2197101" y="1906589"/>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A herança se fundamenta na idéia de que algumas classes podem ser construídas como casos particulares de outras.</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Organizando os conceitos dessa forma no projeto e construção de um programa, podemos construir classes especialmente com o propósito de serem particularizadas.</a:t>
            </a:r>
          </a:p>
        </p:txBody>
      </p:sp>
      <p:sp>
        <p:nvSpPr>
          <p:cNvPr id="561156" name="Line 4"/>
          <p:cNvSpPr>
            <a:spLocks noChangeShapeType="1"/>
          </p:cNvSpPr>
          <p:nvPr/>
        </p:nvSpPr>
        <p:spPr bwMode="auto">
          <a:xfrm>
            <a:off x="2422526" y="1503364"/>
            <a:ext cx="7343775" cy="1587"/>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Tree>
    <p:extLst>
      <p:ext uri="{BB962C8B-B14F-4D97-AF65-F5344CB8AC3E}">
        <p14:creationId xmlns:p14="http://schemas.microsoft.com/office/powerpoint/2010/main" val="276312334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pt-BR" altLang="pt-BR"/>
              <a:t>18/5/2006</a:t>
            </a:r>
            <a:endParaRPr lang="pt-BR" altLang="en-US"/>
          </a:p>
        </p:txBody>
      </p:sp>
      <p:sp>
        <p:nvSpPr>
          <p:cNvPr id="5" name="Espaço Reservado para Rodapé 4"/>
          <p:cNvSpPr>
            <a:spLocks noGrp="1"/>
          </p:cNvSpPr>
          <p:nvPr>
            <p:ph type="ftr" sz="quarter" idx="11"/>
          </p:nvPr>
        </p:nvSpPr>
        <p:spPr/>
        <p:txBody>
          <a:bodyPr/>
          <a:lstStyle/>
          <a:p>
            <a:r>
              <a:rPr lang="pt-BR" altLang="en-US"/>
              <a:t>Capacitação Técnica</a:t>
            </a:r>
          </a:p>
        </p:txBody>
      </p:sp>
      <p:sp>
        <p:nvSpPr>
          <p:cNvPr id="563202" name="Rectangle 2"/>
          <p:cNvSpPr>
            <a:spLocks noGrp="1" noChangeArrowheads="1"/>
          </p:cNvSpPr>
          <p:nvPr>
            <p:ph type="title"/>
          </p:nvPr>
        </p:nvSpPr>
        <p:spPr>
          <a:xfrm>
            <a:off x="2197101" y="-26988"/>
            <a:ext cx="7808913" cy="1146176"/>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Herança</a:t>
            </a:r>
          </a:p>
        </p:txBody>
      </p:sp>
      <p:sp>
        <p:nvSpPr>
          <p:cNvPr id="563203" name="Rectangle 3"/>
          <p:cNvSpPr>
            <a:spLocks noGrp="1" noChangeArrowheads="1"/>
          </p:cNvSpPr>
          <p:nvPr>
            <p:ph type="body" idx="1"/>
          </p:nvPr>
        </p:nvSpPr>
        <p:spPr>
          <a:xfrm>
            <a:off x="2197101" y="1341439"/>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Uma classe que admite casos particulares é uma </a:t>
            </a:r>
            <a:r>
              <a:rPr lang="en-GB" altLang="pt-BR" b="1" u="sng"/>
              <a:t>classe base</a:t>
            </a:r>
            <a:r>
              <a:rPr lang="en-GB" altLang="pt-BR" b="1"/>
              <a:t>.</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Uma classe que é uma particularização de uma classe base é uma </a:t>
            </a:r>
            <a:r>
              <a:rPr lang="en-GB" altLang="pt-BR" b="1" u="sng"/>
              <a:t>classe derivada</a:t>
            </a:r>
            <a:r>
              <a:rPr lang="en-GB" altLang="pt-BR" b="1"/>
              <a:t> daquela classe base.</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Em um programa bem construído, todos os conceitos expressos nos tipos de dados e respectivos métodos de uma classe base também fazem parte da classe derivada.</a:t>
            </a:r>
          </a:p>
        </p:txBody>
      </p:sp>
    </p:spTree>
    <p:extLst>
      <p:ext uri="{BB962C8B-B14F-4D97-AF65-F5344CB8AC3E}">
        <p14:creationId xmlns:p14="http://schemas.microsoft.com/office/powerpoint/2010/main" val="61065628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pt-BR" altLang="pt-BR"/>
              <a:t>18/5/2006</a:t>
            </a:r>
            <a:endParaRPr lang="pt-BR" altLang="en-US"/>
          </a:p>
        </p:txBody>
      </p:sp>
      <p:sp>
        <p:nvSpPr>
          <p:cNvPr id="5" name="Espaço Reservado para Rodapé 4"/>
          <p:cNvSpPr>
            <a:spLocks noGrp="1"/>
          </p:cNvSpPr>
          <p:nvPr>
            <p:ph type="ftr" sz="quarter" idx="11"/>
          </p:nvPr>
        </p:nvSpPr>
        <p:spPr/>
        <p:txBody>
          <a:bodyPr/>
          <a:lstStyle/>
          <a:p>
            <a:r>
              <a:rPr lang="pt-BR" altLang="en-US"/>
              <a:t>Capacitação Técnica</a:t>
            </a:r>
          </a:p>
        </p:txBody>
      </p:sp>
      <p:sp>
        <p:nvSpPr>
          <p:cNvPr id="565250" name="Rectangle 2"/>
          <p:cNvSpPr>
            <a:spLocks noGrp="1" noChangeArrowheads="1"/>
          </p:cNvSpPr>
          <p:nvPr>
            <p:ph type="title"/>
          </p:nvPr>
        </p:nvSpPr>
        <p:spPr>
          <a:xfrm>
            <a:off x="2197101" y="44451"/>
            <a:ext cx="7808913" cy="1146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Herança</a:t>
            </a:r>
          </a:p>
        </p:txBody>
      </p:sp>
      <p:sp>
        <p:nvSpPr>
          <p:cNvPr id="565251" name="Rectangle 3"/>
          <p:cNvSpPr>
            <a:spLocks noGrp="1" noChangeArrowheads="1"/>
          </p:cNvSpPr>
          <p:nvPr>
            <p:ph type="body" idx="1"/>
          </p:nvPr>
        </p:nvSpPr>
        <p:spPr>
          <a:xfrm>
            <a:off x="2197101" y="1268414"/>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Na classe derivada, podemos encontrar particularizações de tipos de dados e métodos da classe base, que respondem pelos mesmos nomes do encontrado na classe base mas têm suas definições reformuladas.</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Em um programa bem construído, as particularizações são sempre </a:t>
            </a:r>
            <a:r>
              <a:rPr lang="en-GB" altLang="pt-BR" b="1" i="1"/>
              <a:t>de fato casos particulares (especializações) do caso base.</a:t>
            </a:r>
          </a:p>
        </p:txBody>
      </p:sp>
    </p:spTree>
    <p:extLst>
      <p:ext uri="{BB962C8B-B14F-4D97-AF65-F5344CB8AC3E}">
        <p14:creationId xmlns:p14="http://schemas.microsoft.com/office/powerpoint/2010/main" val="315302063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pt-BR" altLang="pt-BR"/>
              <a:t>18/5/2006</a:t>
            </a:r>
            <a:endParaRPr lang="pt-BR" altLang="en-US"/>
          </a:p>
        </p:txBody>
      </p:sp>
      <p:sp>
        <p:nvSpPr>
          <p:cNvPr id="5" name="Espaço Reservado para Rodapé 4"/>
          <p:cNvSpPr>
            <a:spLocks noGrp="1"/>
          </p:cNvSpPr>
          <p:nvPr>
            <p:ph type="ftr" sz="quarter" idx="11"/>
          </p:nvPr>
        </p:nvSpPr>
        <p:spPr/>
        <p:txBody>
          <a:bodyPr/>
          <a:lstStyle/>
          <a:p>
            <a:r>
              <a:rPr lang="pt-BR" altLang="en-US"/>
              <a:t>Capacitação Técnica</a:t>
            </a:r>
          </a:p>
        </p:txBody>
      </p:sp>
      <p:sp>
        <p:nvSpPr>
          <p:cNvPr id="567298" name="Rectangle 2"/>
          <p:cNvSpPr>
            <a:spLocks noGrp="1" noChangeArrowheads="1"/>
          </p:cNvSpPr>
          <p:nvPr>
            <p:ph type="title"/>
          </p:nvPr>
        </p:nvSpPr>
        <p:spPr>
          <a:xfrm>
            <a:off x="2197101" y="-26988"/>
            <a:ext cx="7808913" cy="1146176"/>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Herança</a:t>
            </a:r>
          </a:p>
        </p:txBody>
      </p:sp>
      <p:sp>
        <p:nvSpPr>
          <p:cNvPr id="567299" name="Rectangle 3"/>
          <p:cNvSpPr>
            <a:spLocks noGrp="1" noChangeArrowheads="1"/>
          </p:cNvSpPr>
          <p:nvPr>
            <p:ph type="body" idx="1"/>
          </p:nvPr>
        </p:nvSpPr>
        <p:spPr>
          <a:xfrm>
            <a:off x="2197101" y="1196976"/>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Por exemplo, poderíamos construir uma classe (tipos de dados e métodos) para capturar os conceitos relevantes relativos a </a:t>
            </a:r>
            <a:r>
              <a:rPr lang="en-GB" altLang="pt-BR" b="1" i="1"/>
              <a:t>telefones.</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i="1"/>
              <a:t>Adotando essa classe como base, poderíamos então construir as classes derivadas telefones fixos e telefones móveis.</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i="1"/>
              <a:t>Os telefones móveis poderiam gerar ainda as classes derivadas telefones móveis pré-pagos e telefones móveis pós-pagos.</a:t>
            </a:r>
          </a:p>
        </p:txBody>
      </p:sp>
    </p:spTree>
    <p:extLst>
      <p:ext uri="{BB962C8B-B14F-4D97-AF65-F5344CB8AC3E}">
        <p14:creationId xmlns:p14="http://schemas.microsoft.com/office/powerpoint/2010/main" val="64245219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pt-BR" altLang="pt-BR"/>
              <a:t>18/5/2006</a:t>
            </a:r>
            <a:endParaRPr lang="pt-BR" altLang="en-US"/>
          </a:p>
        </p:txBody>
      </p:sp>
      <p:sp>
        <p:nvSpPr>
          <p:cNvPr id="6" name="Espaço Reservado para Rodapé 4"/>
          <p:cNvSpPr>
            <a:spLocks noGrp="1"/>
          </p:cNvSpPr>
          <p:nvPr>
            <p:ph type="ftr" sz="quarter" idx="11"/>
          </p:nvPr>
        </p:nvSpPr>
        <p:spPr/>
        <p:txBody>
          <a:bodyPr/>
          <a:lstStyle/>
          <a:p>
            <a:r>
              <a:rPr lang="pt-BR" altLang="en-US"/>
              <a:t>Capacitação Técnica</a:t>
            </a:r>
          </a:p>
        </p:txBody>
      </p:sp>
      <p:sp>
        <p:nvSpPr>
          <p:cNvPr id="569346" name="Rectangle 2"/>
          <p:cNvSpPr>
            <a:spLocks noGrp="1" noChangeArrowheads="1"/>
          </p:cNvSpPr>
          <p:nvPr>
            <p:ph type="title"/>
          </p:nvPr>
        </p:nvSpPr>
        <p:spPr>
          <a:xfrm>
            <a:off x="2197101" y="568326"/>
            <a:ext cx="7808913" cy="1146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Herança</a:t>
            </a:r>
          </a:p>
        </p:txBody>
      </p:sp>
      <p:sp>
        <p:nvSpPr>
          <p:cNvPr id="569347" name="Rectangle 3"/>
          <p:cNvSpPr>
            <a:spLocks noGrp="1" noChangeArrowheads="1"/>
          </p:cNvSpPr>
          <p:nvPr>
            <p:ph type="body" idx="1"/>
          </p:nvPr>
        </p:nvSpPr>
        <p:spPr>
          <a:xfrm>
            <a:off x="2197101" y="1906589"/>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Construímos dessa forma uma </a:t>
            </a:r>
            <a:r>
              <a:rPr lang="en-GB" altLang="pt-BR" b="1" u="sng"/>
              <a:t>hierarquia de classes</a:t>
            </a:r>
            <a:r>
              <a:rPr lang="en-GB" altLang="pt-BR" b="1"/>
              <a:t>. Existem conceitos e operações que só dizem respeito aos telefones móveis pré-pagos, e alguns conceitos e operações relativos a essa categoria de telefones têm detalhes que são inerentes a apenas tais telefones. Os telefones móveis pré-pagos, entretanto, continuam sendo telefones, e portanto a eles se aplicam os conceitos referentes a telefones em geral.</a:t>
            </a:r>
          </a:p>
        </p:txBody>
      </p:sp>
      <p:sp>
        <p:nvSpPr>
          <p:cNvPr id="569348" name="Line 4"/>
          <p:cNvSpPr>
            <a:spLocks noChangeShapeType="1"/>
          </p:cNvSpPr>
          <p:nvPr/>
        </p:nvSpPr>
        <p:spPr bwMode="auto">
          <a:xfrm>
            <a:off x="2422526" y="1503364"/>
            <a:ext cx="7343775" cy="1587"/>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Tree>
    <p:extLst>
      <p:ext uri="{BB962C8B-B14F-4D97-AF65-F5344CB8AC3E}">
        <p14:creationId xmlns:p14="http://schemas.microsoft.com/office/powerpoint/2010/main" val="180659521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pt-BR" altLang="pt-BR"/>
              <a:t>18/5/2006</a:t>
            </a:r>
            <a:endParaRPr lang="pt-BR" altLang="en-US"/>
          </a:p>
        </p:txBody>
      </p:sp>
      <p:sp>
        <p:nvSpPr>
          <p:cNvPr id="6" name="Espaço Reservado para Rodapé 4"/>
          <p:cNvSpPr>
            <a:spLocks noGrp="1"/>
          </p:cNvSpPr>
          <p:nvPr>
            <p:ph type="ftr" sz="quarter" idx="11"/>
          </p:nvPr>
        </p:nvSpPr>
        <p:spPr/>
        <p:txBody>
          <a:bodyPr/>
          <a:lstStyle/>
          <a:p>
            <a:r>
              <a:rPr lang="pt-BR" altLang="en-US"/>
              <a:t>Capacitação Técnica</a:t>
            </a:r>
          </a:p>
        </p:txBody>
      </p:sp>
      <p:sp>
        <p:nvSpPr>
          <p:cNvPr id="571394" name="Rectangle 2"/>
          <p:cNvSpPr>
            <a:spLocks noGrp="1" noChangeArrowheads="1"/>
          </p:cNvSpPr>
          <p:nvPr>
            <p:ph type="title"/>
          </p:nvPr>
        </p:nvSpPr>
        <p:spPr>
          <a:xfrm>
            <a:off x="2197101" y="568326"/>
            <a:ext cx="7808913" cy="1146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Herança</a:t>
            </a:r>
          </a:p>
        </p:txBody>
      </p:sp>
      <p:sp>
        <p:nvSpPr>
          <p:cNvPr id="571395" name="Rectangle 3"/>
          <p:cNvSpPr>
            <a:spLocks noGrp="1" noChangeArrowheads="1"/>
          </p:cNvSpPr>
          <p:nvPr>
            <p:ph type="body" idx="1"/>
          </p:nvPr>
        </p:nvSpPr>
        <p:spPr>
          <a:xfrm>
            <a:off x="2197101" y="1906589"/>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a:t>Uma </a:t>
            </a:r>
            <a:r>
              <a:rPr lang="en-GB" altLang="pt-BR" b="1" u="sng"/>
              <a:t>classe abstrata</a:t>
            </a:r>
            <a:r>
              <a:rPr lang="en-GB" altLang="pt-BR" b="1"/>
              <a:t> é uma classe construída exclusivamente para ser particularizada, ou seja para funcionar como uma “matriz” de conceitos específicos que de fato sejam utilizados diretamente em um programa. Uma classe abstrata, portanto, não admite instâncias – somente suas classes derivadas admitem instâncias.</a:t>
            </a:r>
          </a:p>
        </p:txBody>
      </p:sp>
      <p:sp>
        <p:nvSpPr>
          <p:cNvPr id="571396" name="Line 4"/>
          <p:cNvSpPr>
            <a:spLocks noChangeShapeType="1"/>
          </p:cNvSpPr>
          <p:nvPr/>
        </p:nvSpPr>
        <p:spPr bwMode="auto">
          <a:xfrm>
            <a:off x="2422526" y="1503364"/>
            <a:ext cx="7343775" cy="1587"/>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Tree>
    <p:extLst>
      <p:ext uri="{BB962C8B-B14F-4D97-AF65-F5344CB8AC3E}">
        <p14:creationId xmlns:p14="http://schemas.microsoft.com/office/powerpoint/2010/main" val="128773862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pt-BR" altLang="pt-BR"/>
              <a:t>18/5/2006</a:t>
            </a:r>
            <a:endParaRPr lang="pt-BR" altLang="en-US"/>
          </a:p>
        </p:txBody>
      </p:sp>
      <p:sp>
        <p:nvSpPr>
          <p:cNvPr id="5" name="Espaço Reservado para Rodapé 4"/>
          <p:cNvSpPr>
            <a:spLocks noGrp="1"/>
          </p:cNvSpPr>
          <p:nvPr>
            <p:ph type="ftr" sz="quarter" idx="11"/>
          </p:nvPr>
        </p:nvSpPr>
        <p:spPr/>
        <p:txBody>
          <a:bodyPr/>
          <a:lstStyle/>
          <a:p>
            <a:r>
              <a:rPr lang="pt-BR" altLang="en-US"/>
              <a:t>Capacitação Técnica</a:t>
            </a:r>
          </a:p>
        </p:txBody>
      </p:sp>
      <p:sp>
        <p:nvSpPr>
          <p:cNvPr id="573442" name="Rectangle 2"/>
          <p:cNvSpPr>
            <a:spLocks noGrp="1" noChangeArrowheads="1"/>
          </p:cNvSpPr>
          <p:nvPr>
            <p:ph type="title"/>
          </p:nvPr>
        </p:nvSpPr>
        <p:spPr>
          <a:xfrm>
            <a:off x="2197101" y="-100013"/>
            <a:ext cx="7808913" cy="1146176"/>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Herança</a:t>
            </a:r>
          </a:p>
        </p:txBody>
      </p:sp>
      <p:sp>
        <p:nvSpPr>
          <p:cNvPr id="573443" name="Rectangle 3"/>
          <p:cNvSpPr>
            <a:spLocks noGrp="1" noChangeArrowheads="1"/>
          </p:cNvSpPr>
          <p:nvPr>
            <p:ph type="body" idx="1"/>
          </p:nvPr>
        </p:nvSpPr>
        <p:spPr>
          <a:xfrm>
            <a:off x="2197101" y="1196976"/>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a:t>Uma </a:t>
            </a:r>
            <a:r>
              <a:rPr lang="en-GB" altLang="pt-BR" b="1" u="sng"/>
              <a:t>classe final</a:t>
            </a:r>
            <a:r>
              <a:rPr lang="en-GB" altLang="pt-BR" b="1"/>
              <a:t> é, em um certo sentido, o contrário de uma classe virtual. Uma classe final não admite classes derivadas, e portanto só pode ser utilizada diretamente.</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i="1" u="sng"/>
              <a:t>Exercício</a:t>
            </a:r>
            <a:r>
              <a:rPr lang="en-GB" altLang="pt-BR" b="1" i="1"/>
              <a:t>: para que serve uma classe final abstrata?</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i="1" u="sng"/>
              <a:t>RESPOSTA:  para nada. </a:t>
            </a:r>
          </a:p>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i="1"/>
              <a:t>Se é abstrata, não admite instâncias diretamente. Se é final, não admite derivadas.</a:t>
            </a:r>
          </a:p>
        </p:txBody>
      </p:sp>
    </p:spTree>
    <p:extLst>
      <p:ext uri="{BB962C8B-B14F-4D97-AF65-F5344CB8AC3E}">
        <p14:creationId xmlns:p14="http://schemas.microsoft.com/office/powerpoint/2010/main" val="232972316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8" presetClass="entr" presetSubtype="0" accel="100000" fill="hold" grpId="0" nodeType="clickEffect">
                                  <p:stCondLst>
                                    <p:cond delay="0"/>
                                  </p:stCondLst>
                                  <p:childTnLst>
                                    <p:set>
                                      <p:cBhvr>
                                        <p:cTn id="6" dur="1" fill="hold">
                                          <p:stCondLst>
                                            <p:cond delay="0"/>
                                          </p:stCondLst>
                                        </p:cTn>
                                        <p:tgtEl>
                                          <p:spTgt spid="573443">
                                            <p:txEl>
                                              <p:pRg st="0" end="0"/>
                                            </p:txEl>
                                          </p:spTgt>
                                        </p:tgtEl>
                                        <p:attrNameLst>
                                          <p:attrName>style.visibility</p:attrName>
                                        </p:attrNameLst>
                                      </p:cBhvr>
                                      <p:to>
                                        <p:strVal val="visible"/>
                                      </p:to>
                                    </p:set>
                                    <p:anim calcmode="lin" valueType="num">
                                      <p:cBhvr>
                                        <p:cTn id="7" dur="500" fill="hold"/>
                                        <p:tgtEl>
                                          <p:spTgt spid="573443">
                                            <p:txEl>
                                              <p:pRg st="0" end="0"/>
                                            </p:txEl>
                                          </p:spTgt>
                                        </p:tgtEl>
                                        <p:attrNameLst>
                                          <p:attrName>ppt_w</p:attrName>
                                        </p:attrNameLst>
                                      </p:cBhvr>
                                      <p:tavLst>
                                        <p:tav tm="0">
                                          <p:val>
                                            <p:strVal val="#ppt_w*2.5"/>
                                          </p:val>
                                        </p:tav>
                                        <p:tav tm="100000">
                                          <p:val>
                                            <p:strVal val="#ppt_w"/>
                                          </p:val>
                                        </p:tav>
                                      </p:tavLst>
                                    </p:anim>
                                    <p:anim calcmode="lin" valueType="num">
                                      <p:cBhvr>
                                        <p:cTn id="8" dur="500" fill="hold"/>
                                        <p:tgtEl>
                                          <p:spTgt spid="573443">
                                            <p:txEl>
                                              <p:pRg st="0" end="0"/>
                                            </p:txEl>
                                          </p:spTgt>
                                        </p:tgtEl>
                                        <p:attrNameLst>
                                          <p:attrName>ppt_h</p:attrName>
                                        </p:attrNameLst>
                                      </p:cBhvr>
                                      <p:tavLst>
                                        <p:tav tm="0">
                                          <p:val>
                                            <p:strVal val="#ppt_h*0.01"/>
                                          </p:val>
                                        </p:tav>
                                        <p:tav tm="100000">
                                          <p:val>
                                            <p:strVal val="#ppt_h"/>
                                          </p:val>
                                        </p:tav>
                                      </p:tavLst>
                                    </p:anim>
                                    <p:anim calcmode="lin" valueType="num">
                                      <p:cBhvr>
                                        <p:cTn id="9" dur="500" fill="hold"/>
                                        <p:tgtEl>
                                          <p:spTgt spid="573443">
                                            <p:txEl>
                                              <p:pRg st="0" end="0"/>
                                            </p:txEl>
                                          </p:spTgt>
                                        </p:tgtEl>
                                        <p:attrNameLst>
                                          <p:attrName>ppt_x</p:attrName>
                                        </p:attrNameLst>
                                      </p:cBhvr>
                                      <p:tavLst>
                                        <p:tav tm="0">
                                          <p:val>
                                            <p:strVal val="#ppt_x"/>
                                          </p:val>
                                        </p:tav>
                                        <p:tav tm="100000">
                                          <p:val>
                                            <p:strVal val="#ppt_x"/>
                                          </p:val>
                                        </p:tav>
                                      </p:tavLst>
                                    </p:anim>
                                    <p:anim calcmode="lin" valueType="num">
                                      <p:cBhvr>
                                        <p:cTn id="10" dur="500" fill="hold"/>
                                        <p:tgtEl>
                                          <p:spTgt spid="573443">
                                            <p:txEl>
                                              <p:pRg st="0" end="0"/>
                                            </p:txEl>
                                          </p:spTgt>
                                        </p:tgtEl>
                                        <p:attrNameLst>
                                          <p:attrName>ppt_y</p:attrName>
                                        </p:attrNameLst>
                                      </p:cBhvr>
                                      <p:tavLst>
                                        <p:tav tm="0">
                                          <p:val>
                                            <p:strVal val="#ppt_h+1"/>
                                          </p:val>
                                        </p:tav>
                                        <p:tav tm="100000">
                                          <p:val>
                                            <p:strVal val="#ppt_y"/>
                                          </p:val>
                                        </p:tav>
                                      </p:tavLst>
                                    </p:anim>
                                    <p:animEffect transition="in" filter="fade">
                                      <p:cBhvr>
                                        <p:cTn id="11" dur="500"/>
                                        <p:tgtEl>
                                          <p:spTgt spid="57344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8" presetClass="entr" presetSubtype="0" accel="100000" fill="hold" grpId="0" nodeType="clickEffect">
                                  <p:stCondLst>
                                    <p:cond delay="0"/>
                                  </p:stCondLst>
                                  <p:childTnLst>
                                    <p:set>
                                      <p:cBhvr>
                                        <p:cTn id="15" dur="1" fill="hold">
                                          <p:stCondLst>
                                            <p:cond delay="0"/>
                                          </p:stCondLst>
                                        </p:cTn>
                                        <p:tgtEl>
                                          <p:spTgt spid="573443">
                                            <p:txEl>
                                              <p:pRg st="1" end="1"/>
                                            </p:txEl>
                                          </p:spTgt>
                                        </p:tgtEl>
                                        <p:attrNameLst>
                                          <p:attrName>style.visibility</p:attrName>
                                        </p:attrNameLst>
                                      </p:cBhvr>
                                      <p:to>
                                        <p:strVal val="visible"/>
                                      </p:to>
                                    </p:set>
                                    <p:anim calcmode="lin" valueType="num">
                                      <p:cBhvr>
                                        <p:cTn id="16" dur="500" fill="hold"/>
                                        <p:tgtEl>
                                          <p:spTgt spid="573443">
                                            <p:txEl>
                                              <p:pRg st="1" end="1"/>
                                            </p:txEl>
                                          </p:spTgt>
                                        </p:tgtEl>
                                        <p:attrNameLst>
                                          <p:attrName>ppt_w</p:attrName>
                                        </p:attrNameLst>
                                      </p:cBhvr>
                                      <p:tavLst>
                                        <p:tav tm="0">
                                          <p:val>
                                            <p:strVal val="#ppt_w*2.5"/>
                                          </p:val>
                                        </p:tav>
                                        <p:tav tm="100000">
                                          <p:val>
                                            <p:strVal val="#ppt_w"/>
                                          </p:val>
                                        </p:tav>
                                      </p:tavLst>
                                    </p:anim>
                                    <p:anim calcmode="lin" valueType="num">
                                      <p:cBhvr>
                                        <p:cTn id="17" dur="500" fill="hold"/>
                                        <p:tgtEl>
                                          <p:spTgt spid="573443">
                                            <p:txEl>
                                              <p:pRg st="1" end="1"/>
                                            </p:txEl>
                                          </p:spTgt>
                                        </p:tgtEl>
                                        <p:attrNameLst>
                                          <p:attrName>ppt_h</p:attrName>
                                        </p:attrNameLst>
                                      </p:cBhvr>
                                      <p:tavLst>
                                        <p:tav tm="0">
                                          <p:val>
                                            <p:strVal val="#ppt_h*0.01"/>
                                          </p:val>
                                        </p:tav>
                                        <p:tav tm="100000">
                                          <p:val>
                                            <p:strVal val="#ppt_h"/>
                                          </p:val>
                                        </p:tav>
                                      </p:tavLst>
                                    </p:anim>
                                    <p:anim calcmode="lin" valueType="num">
                                      <p:cBhvr>
                                        <p:cTn id="18" dur="500" fill="hold"/>
                                        <p:tgtEl>
                                          <p:spTgt spid="57344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573443">
                                            <p:txEl>
                                              <p:pRg st="1" end="1"/>
                                            </p:txEl>
                                          </p:spTgt>
                                        </p:tgtEl>
                                        <p:attrNameLst>
                                          <p:attrName>ppt_y</p:attrName>
                                        </p:attrNameLst>
                                      </p:cBhvr>
                                      <p:tavLst>
                                        <p:tav tm="0">
                                          <p:val>
                                            <p:strVal val="#ppt_h+1"/>
                                          </p:val>
                                        </p:tav>
                                        <p:tav tm="100000">
                                          <p:val>
                                            <p:strVal val="#ppt_y"/>
                                          </p:val>
                                        </p:tav>
                                      </p:tavLst>
                                    </p:anim>
                                    <p:animEffect transition="in" filter="fade">
                                      <p:cBhvr>
                                        <p:cTn id="20" dur="500"/>
                                        <p:tgtEl>
                                          <p:spTgt spid="573443">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8" presetClass="entr" presetSubtype="0" accel="100000" fill="hold" grpId="0" nodeType="clickEffect">
                                  <p:stCondLst>
                                    <p:cond delay="0"/>
                                  </p:stCondLst>
                                  <p:childTnLst>
                                    <p:set>
                                      <p:cBhvr>
                                        <p:cTn id="24" dur="1" fill="hold">
                                          <p:stCondLst>
                                            <p:cond delay="0"/>
                                          </p:stCondLst>
                                        </p:cTn>
                                        <p:tgtEl>
                                          <p:spTgt spid="573443">
                                            <p:txEl>
                                              <p:pRg st="2" end="2"/>
                                            </p:txEl>
                                          </p:spTgt>
                                        </p:tgtEl>
                                        <p:attrNameLst>
                                          <p:attrName>style.visibility</p:attrName>
                                        </p:attrNameLst>
                                      </p:cBhvr>
                                      <p:to>
                                        <p:strVal val="visible"/>
                                      </p:to>
                                    </p:set>
                                    <p:anim calcmode="lin" valueType="num">
                                      <p:cBhvr>
                                        <p:cTn id="25" dur="500" fill="hold"/>
                                        <p:tgtEl>
                                          <p:spTgt spid="573443">
                                            <p:txEl>
                                              <p:pRg st="2" end="2"/>
                                            </p:txEl>
                                          </p:spTgt>
                                        </p:tgtEl>
                                        <p:attrNameLst>
                                          <p:attrName>ppt_w</p:attrName>
                                        </p:attrNameLst>
                                      </p:cBhvr>
                                      <p:tavLst>
                                        <p:tav tm="0">
                                          <p:val>
                                            <p:strVal val="#ppt_w*2.5"/>
                                          </p:val>
                                        </p:tav>
                                        <p:tav tm="100000">
                                          <p:val>
                                            <p:strVal val="#ppt_w"/>
                                          </p:val>
                                        </p:tav>
                                      </p:tavLst>
                                    </p:anim>
                                    <p:anim calcmode="lin" valueType="num">
                                      <p:cBhvr>
                                        <p:cTn id="26" dur="500" fill="hold"/>
                                        <p:tgtEl>
                                          <p:spTgt spid="573443">
                                            <p:txEl>
                                              <p:pRg st="2" end="2"/>
                                            </p:txEl>
                                          </p:spTgt>
                                        </p:tgtEl>
                                        <p:attrNameLst>
                                          <p:attrName>ppt_h</p:attrName>
                                        </p:attrNameLst>
                                      </p:cBhvr>
                                      <p:tavLst>
                                        <p:tav tm="0">
                                          <p:val>
                                            <p:strVal val="#ppt_h*0.01"/>
                                          </p:val>
                                        </p:tav>
                                        <p:tav tm="100000">
                                          <p:val>
                                            <p:strVal val="#ppt_h"/>
                                          </p:val>
                                        </p:tav>
                                      </p:tavLst>
                                    </p:anim>
                                    <p:anim calcmode="lin" valueType="num">
                                      <p:cBhvr>
                                        <p:cTn id="27" dur="500" fill="hold"/>
                                        <p:tgtEl>
                                          <p:spTgt spid="573443">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573443">
                                            <p:txEl>
                                              <p:pRg st="2" end="2"/>
                                            </p:txEl>
                                          </p:spTgt>
                                        </p:tgtEl>
                                        <p:attrNameLst>
                                          <p:attrName>ppt_y</p:attrName>
                                        </p:attrNameLst>
                                      </p:cBhvr>
                                      <p:tavLst>
                                        <p:tav tm="0">
                                          <p:val>
                                            <p:strVal val="#ppt_h+1"/>
                                          </p:val>
                                        </p:tav>
                                        <p:tav tm="100000">
                                          <p:val>
                                            <p:strVal val="#ppt_y"/>
                                          </p:val>
                                        </p:tav>
                                      </p:tavLst>
                                    </p:anim>
                                    <p:animEffect transition="in" filter="fade">
                                      <p:cBhvr>
                                        <p:cTn id="29" dur="500"/>
                                        <p:tgtEl>
                                          <p:spTgt spid="573443">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8" presetClass="entr" presetSubtype="0" accel="100000" fill="hold" grpId="0" nodeType="clickEffect">
                                  <p:stCondLst>
                                    <p:cond delay="0"/>
                                  </p:stCondLst>
                                  <p:childTnLst>
                                    <p:set>
                                      <p:cBhvr>
                                        <p:cTn id="33" dur="1" fill="hold">
                                          <p:stCondLst>
                                            <p:cond delay="0"/>
                                          </p:stCondLst>
                                        </p:cTn>
                                        <p:tgtEl>
                                          <p:spTgt spid="573443">
                                            <p:txEl>
                                              <p:pRg st="3" end="3"/>
                                            </p:txEl>
                                          </p:spTgt>
                                        </p:tgtEl>
                                        <p:attrNameLst>
                                          <p:attrName>style.visibility</p:attrName>
                                        </p:attrNameLst>
                                      </p:cBhvr>
                                      <p:to>
                                        <p:strVal val="visible"/>
                                      </p:to>
                                    </p:set>
                                    <p:anim calcmode="lin" valueType="num">
                                      <p:cBhvr>
                                        <p:cTn id="34" dur="500" fill="hold"/>
                                        <p:tgtEl>
                                          <p:spTgt spid="573443">
                                            <p:txEl>
                                              <p:pRg st="3" end="3"/>
                                            </p:txEl>
                                          </p:spTgt>
                                        </p:tgtEl>
                                        <p:attrNameLst>
                                          <p:attrName>ppt_w</p:attrName>
                                        </p:attrNameLst>
                                      </p:cBhvr>
                                      <p:tavLst>
                                        <p:tav tm="0">
                                          <p:val>
                                            <p:strVal val="#ppt_w*2.5"/>
                                          </p:val>
                                        </p:tav>
                                        <p:tav tm="100000">
                                          <p:val>
                                            <p:strVal val="#ppt_w"/>
                                          </p:val>
                                        </p:tav>
                                      </p:tavLst>
                                    </p:anim>
                                    <p:anim calcmode="lin" valueType="num">
                                      <p:cBhvr>
                                        <p:cTn id="35" dur="500" fill="hold"/>
                                        <p:tgtEl>
                                          <p:spTgt spid="573443">
                                            <p:txEl>
                                              <p:pRg st="3" end="3"/>
                                            </p:txEl>
                                          </p:spTgt>
                                        </p:tgtEl>
                                        <p:attrNameLst>
                                          <p:attrName>ppt_h</p:attrName>
                                        </p:attrNameLst>
                                      </p:cBhvr>
                                      <p:tavLst>
                                        <p:tav tm="0">
                                          <p:val>
                                            <p:strVal val="#ppt_h*0.01"/>
                                          </p:val>
                                        </p:tav>
                                        <p:tav tm="100000">
                                          <p:val>
                                            <p:strVal val="#ppt_h"/>
                                          </p:val>
                                        </p:tav>
                                      </p:tavLst>
                                    </p:anim>
                                    <p:anim calcmode="lin" valueType="num">
                                      <p:cBhvr>
                                        <p:cTn id="36" dur="500" fill="hold"/>
                                        <p:tgtEl>
                                          <p:spTgt spid="573443">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573443">
                                            <p:txEl>
                                              <p:pRg st="3" end="3"/>
                                            </p:txEl>
                                          </p:spTgt>
                                        </p:tgtEl>
                                        <p:attrNameLst>
                                          <p:attrName>ppt_y</p:attrName>
                                        </p:attrNameLst>
                                      </p:cBhvr>
                                      <p:tavLst>
                                        <p:tav tm="0">
                                          <p:val>
                                            <p:strVal val="#ppt_h+1"/>
                                          </p:val>
                                        </p:tav>
                                        <p:tav tm="100000">
                                          <p:val>
                                            <p:strVal val="#ppt_y"/>
                                          </p:val>
                                        </p:tav>
                                      </p:tavLst>
                                    </p:anim>
                                    <p:animEffect transition="in" filter="fade">
                                      <p:cBhvr>
                                        <p:cTn id="38" dur="500"/>
                                        <p:tgtEl>
                                          <p:spTgt spid="5734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5155097" y="1705138"/>
            <a:ext cx="7036904" cy="22474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http://web.mundodastribos.com/640967-Cursos-gratuitos-de-f%C3%A9rias-Faculdade-Anhanguera-2013-630x3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36695" y="0"/>
            <a:ext cx="1643269" cy="10192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864006" y="2518447"/>
            <a:ext cx="2928430" cy="646331"/>
          </a:xfrm>
          <a:prstGeom prst="rect">
            <a:avLst/>
          </a:prstGeom>
          <a:noFill/>
        </p:spPr>
        <p:txBody>
          <a:bodyPr wrap="none" rtlCol="0">
            <a:spAutoFit/>
          </a:bodyPr>
          <a:lstStyle/>
          <a:p>
            <a:r>
              <a:rPr lang="pt-BR" sz="3600" dirty="0" smtClean="0">
                <a:latin typeface="Segoe UI Light" panose="020B0502040204020203" pitchFamily="34" charset="0"/>
                <a:cs typeface="Segoe UI Light" panose="020B0502040204020203" pitchFamily="34" charset="0"/>
              </a:rPr>
              <a:t>Charles Fortes</a:t>
            </a:r>
          </a:p>
        </p:txBody>
      </p:sp>
      <p:pic>
        <p:nvPicPr>
          <p:cNvPr id="11" name="Picture 2" descr="C:\Users\charles.fortes\Dropbox\Photos\Me Chalk.png"/>
          <p:cNvPicPr>
            <a:picLocks noChangeAspect="1" noChangeArrowheads="1"/>
          </p:cNvPicPr>
          <p:nvPr/>
        </p:nvPicPr>
        <p:blipFill rotWithShape="1">
          <a:blip r:embed="rId3">
            <a:extLst>
              <a:ext uri="{28A0092B-C50C-407E-A947-70E740481C1C}">
                <a14:useLocalDpi xmlns:a14="http://schemas.microsoft.com/office/drawing/2010/main" val="0"/>
              </a:ext>
            </a:extLst>
          </a:blip>
          <a:srcRect l="7647" t="7711"/>
          <a:stretch/>
        </p:blipFill>
        <p:spPr bwMode="auto">
          <a:xfrm>
            <a:off x="5530057" y="1964450"/>
            <a:ext cx="1699005" cy="1706403"/>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p:cNvSpPr txBox="1"/>
          <p:nvPr/>
        </p:nvSpPr>
        <p:spPr>
          <a:xfrm>
            <a:off x="7462732" y="1964450"/>
            <a:ext cx="4517232" cy="1754326"/>
          </a:xfrm>
          <a:prstGeom prst="rect">
            <a:avLst/>
          </a:prstGeom>
          <a:noFill/>
        </p:spPr>
        <p:txBody>
          <a:bodyPr wrap="square" rtlCol="0">
            <a:spAutoFit/>
          </a:bodyPr>
          <a:lstStyle/>
          <a:p>
            <a:pPr algn="just"/>
            <a:r>
              <a:rPr lang="pt-BR" dirty="0" smtClean="0">
                <a:solidFill>
                  <a:schemeClr val="accent5">
                    <a:lumMod val="50000"/>
                  </a:schemeClr>
                </a:solidFill>
                <a:latin typeface="Segoe UI Light" panose="020B0502040204020203" pitchFamily="34" charset="0"/>
                <a:cs typeface="Segoe UI Light" panose="020B0502040204020203" pitchFamily="34" charset="0"/>
              </a:rPr>
              <a:t>Líder Técnico na Empresa Prime Systems. </a:t>
            </a:r>
            <a:r>
              <a:rPr lang="pt-BR" dirty="0" err="1" smtClean="0">
                <a:solidFill>
                  <a:schemeClr val="accent5">
                    <a:lumMod val="50000"/>
                  </a:schemeClr>
                </a:solidFill>
                <a:latin typeface="Segoe UI Light" panose="020B0502040204020203" pitchFamily="34" charset="0"/>
                <a:cs typeface="Segoe UI Light" panose="020B0502040204020203" pitchFamily="34" charset="0"/>
              </a:rPr>
              <a:t>Agilista</a:t>
            </a:r>
            <a:r>
              <a:rPr lang="pt-BR" dirty="0">
                <a:solidFill>
                  <a:schemeClr val="accent5">
                    <a:lumMod val="50000"/>
                  </a:schemeClr>
                </a:solidFill>
                <a:latin typeface="Segoe UI Light" panose="020B0502040204020203" pitchFamily="34" charset="0"/>
                <a:cs typeface="Segoe UI Light" panose="020B0502040204020203" pitchFamily="34" charset="0"/>
              </a:rPr>
              <a:t>, apaixonado por desenvolvimento (Web, Desktop, Mobile, o que for), </a:t>
            </a:r>
            <a:r>
              <a:rPr lang="pt-BR" dirty="0" smtClean="0">
                <a:solidFill>
                  <a:schemeClr val="accent5">
                    <a:lumMod val="50000"/>
                  </a:schemeClr>
                </a:solidFill>
                <a:latin typeface="Segoe UI Light" panose="020B0502040204020203" pitchFamily="34" charset="0"/>
                <a:cs typeface="Segoe UI Light" panose="020B0502040204020203" pitchFamily="34" charset="0"/>
              </a:rPr>
              <a:t>pai, </a:t>
            </a:r>
            <a:r>
              <a:rPr lang="pt-BR" dirty="0">
                <a:solidFill>
                  <a:schemeClr val="accent5">
                    <a:lumMod val="50000"/>
                  </a:schemeClr>
                </a:solidFill>
                <a:latin typeface="Segoe UI Light" panose="020B0502040204020203" pitchFamily="34" charset="0"/>
                <a:cs typeface="Segoe UI Light" panose="020B0502040204020203" pitchFamily="34" charset="0"/>
              </a:rPr>
              <a:t>amante do </a:t>
            </a:r>
            <a:r>
              <a:rPr lang="pt-BR" dirty="0" err="1">
                <a:solidFill>
                  <a:schemeClr val="accent5">
                    <a:lumMod val="50000"/>
                  </a:schemeClr>
                </a:solidFill>
                <a:latin typeface="Segoe UI Light" panose="020B0502040204020203" pitchFamily="34" charset="0"/>
                <a:cs typeface="Segoe UI Light" panose="020B0502040204020203" pitchFamily="34" charset="0"/>
              </a:rPr>
              <a:t>Paintball</a:t>
            </a:r>
            <a:r>
              <a:rPr lang="pt-BR" dirty="0">
                <a:solidFill>
                  <a:schemeClr val="accent5">
                    <a:lumMod val="50000"/>
                  </a:schemeClr>
                </a:solidFill>
                <a:latin typeface="Segoe UI Light" panose="020B0502040204020203" pitchFamily="34" charset="0"/>
                <a:cs typeface="Segoe UI Light" panose="020B0502040204020203" pitchFamily="34" charset="0"/>
              </a:rPr>
              <a:t> e do </a:t>
            </a:r>
            <a:r>
              <a:rPr lang="pt-BR" dirty="0" err="1">
                <a:solidFill>
                  <a:schemeClr val="accent5">
                    <a:lumMod val="50000"/>
                  </a:schemeClr>
                </a:solidFill>
                <a:latin typeface="Segoe UI Light" panose="020B0502040204020203" pitchFamily="34" charset="0"/>
                <a:cs typeface="Segoe UI Light" panose="020B0502040204020203" pitchFamily="34" charset="0"/>
              </a:rPr>
              <a:t>Kenjutsu</a:t>
            </a:r>
            <a:r>
              <a:rPr lang="pt-BR" dirty="0">
                <a:solidFill>
                  <a:schemeClr val="accent5">
                    <a:lumMod val="50000"/>
                  </a:schemeClr>
                </a:solidFill>
                <a:latin typeface="Segoe UI Light" panose="020B0502040204020203" pitchFamily="34" charset="0"/>
                <a:cs typeface="Segoe UI Light" panose="020B0502040204020203" pitchFamily="34" charset="0"/>
              </a:rPr>
              <a:t>. MTAC - Microsoft </a:t>
            </a:r>
            <a:r>
              <a:rPr lang="pt-BR" dirty="0" err="1">
                <a:solidFill>
                  <a:schemeClr val="accent5">
                    <a:lumMod val="50000"/>
                  </a:schemeClr>
                </a:solidFill>
                <a:latin typeface="Segoe UI Light" panose="020B0502040204020203" pitchFamily="34" charset="0"/>
                <a:cs typeface="Segoe UI Light" panose="020B0502040204020203" pitchFamily="34" charset="0"/>
              </a:rPr>
              <a:t>Technical</a:t>
            </a:r>
            <a:r>
              <a:rPr lang="pt-BR" dirty="0">
                <a:solidFill>
                  <a:schemeClr val="accent5">
                    <a:lumMod val="50000"/>
                  </a:schemeClr>
                </a:solidFill>
                <a:latin typeface="Segoe UI Light" panose="020B0502040204020203" pitchFamily="34" charset="0"/>
                <a:cs typeface="Segoe UI Light" panose="020B0502040204020203" pitchFamily="34" charset="0"/>
              </a:rPr>
              <a:t> </a:t>
            </a:r>
            <a:r>
              <a:rPr lang="pt-BR" dirty="0" err="1">
                <a:solidFill>
                  <a:schemeClr val="accent5">
                    <a:lumMod val="50000"/>
                  </a:schemeClr>
                </a:solidFill>
                <a:latin typeface="Segoe UI Light" panose="020B0502040204020203" pitchFamily="34" charset="0"/>
                <a:cs typeface="Segoe UI Light" panose="020B0502040204020203" pitchFamily="34" charset="0"/>
              </a:rPr>
              <a:t>Audience</a:t>
            </a:r>
            <a:r>
              <a:rPr lang="pt-BR" dirty="0">
                <a:solidFill>
                  <a:schemeClr val="accent5">
                    <a:lumMod val="50000"/>
                  </a:schemeClr>
                </a:solidFill>
                <a:latin typeface="Segoe UI Light" panose="020B0502040204020203" pitchFamily="34" charset="0"/>
                <a:cs typeface="Segoe UI Light" panose="020B0502040204020203" pitchFamily="34" charset="0"/>
              </a:rPr>
              <a:t> </a:t>
            </a:r>
            <a:r>
              <a:rPr lang="pt-BR" dirty="0" err="1">
                <a:solidFill>
                  <a:schemeClr val="accent5">
                    <a:lumMod val="50000"/>
                  </a:schemeClr>
                </a:solidFill>
                <a:latin typeface="Segoe UI Light" panose="020B0502040204020203" pitchFamily="34" charset="0"/>
                <a:cs typeface="Segoe UI Light" panose="020B0502040204020203" pitchFamily="34" charset="0"/>
              </a:rPr>
              <a:t>Contributor</a:t>
            </a:r>
            <a:r>
              <a:rPr lang="pt-BR" dirty="0">
                <a:solidFill>
                  <a:schemeClr val="accent5">
                    <a:lumMod val="50000"/>
                  </a:schemeClr>
                </a:solidFill>
                <a:latin typeface="Segoe UI Light" panose="020B0502040204020203" pitchFamily="34" charset="0"/>
                <a:cs typeface="Segoe UI Light" panose="020B0502040204020203" pitchFamily="34" charset="0"/>
              </a:rPr>
              <a:t> 100Loop - </a:t>
            </a:r>
            <a:r>
              <a:rPr lang="pt-BR" dirty="0" err="1">
                <a:solidFill>
                  <a:schemeClr val="accent5">
                    <a:lumMod val="50000"/>
                  </a:schemeClr>
                </a:solidFill>
                <a:latin typeface="Segoe UI Light" panose="020B0502040204020203" pitchFamily="34" charset="0"/>
                <a:cs typeface="Segoe UI Light" panose="020B0502040204020203" pitchFamily="34" charset="0"/>
              </a:rPr>
              <a:t>DotNetRaptors</a:t>
            </a:r>
            <a:endParaRPr lang="pt-BR" dirty="0" smtClean="0">
              <a:solidFill>
                <a:schemeClr val="accent5">
                  <a:lumMod val="50000"/>
                </a:schemeClr>
              </a:solidFill>
              <a:latin typeface="Segoe UI Light" panose="020B0502040204020203" pitchFamily="34" charset="0"/>
              <a:cs typeface="Segoe UI Light" panose="020B0502040204020203" pitchFamily="34" charset="0"/>
            </a:endParaRPr>
          </a:p>
        </p:txBody>
      </p:sp>
      <p:sp>
        <p:nvSpPr>
          <p:cNvPr id="18" name="CaixaDeTexto 17"/>
          <p:cNvSpPr txBox="1"/>
          <p:nvPr/>
        </p:nvSpPr>
        <p:spPr>
          <a:xfrm>
            <a:off x="568817" y="4913402"/>
            <a:ext cx="10775043" cy="369332"/>
          </a:xfrm>
          <a:prstGeom prst="rect">
            <a:avLst/>
          </a:prstGeom>
          <a:noFill/>
        </p:spPr>
        <p:txBody>
          <a:bodyPr wrap="square" rtlCol="0">
            <a:spAutoFit/>
          </a:bodyPr>
          <a:lstStyle/>
          <a:p>
            <a:pPr algn="ctr"/>
            <a:r>
              <a:rPr lang="pt-BR" dirty="0" smtClean="0">
                <a:latin typeface="Segoe UI Light" panose="020B0502040204020203" pitchFamily="34" charset="0"/>
                <a:cs typeface="Segoe UI Light" panose="020B0502040204020203" pitchFamily="34" charset="0"/>
              </a:rPr>
              <a:t>Desenvolvimento Web – MVC – Angular.JS – </a:t>
            </a:r>
            <a:r>
              <a:rPr lang="pt-BR" dirty="0" err="1" smtClean="0">
                <a:latin typeface="Segoe UI Light" panose="020B0502040204020203" pitchFamily="34" charset="0"/>
                <a:cs typeface="Segoe UI Light" panose="020B0502040204020203" pitchFamily="34" charset="0"/>
              </a:rPr>
              <a:t>JQuery</a:t>
            </a:r>
            <a:r>
              <a:rPr lang="pt-BR" dirty="0" smtClean="0">
                <a:latin typeface="Segoe UI Light" panose="020B0502040204020203" pitchFamily="34" charset="0"/>
                <a:cs typeface="Segoe UI Light" panose="020B0502040204020203" pitchFamily="34" charset="0"/>
              </a:rPr>
              <a:t> – </a:t>
            </a:r>
            <a:r>
              <a:rPr lang="pt-BR" dirty="0" err="1" smtClean="0">
                <a:latin typeface="Segoe UI Light" panose="020B0502040204020203" pitchFamily="34" charset="0"/>
                <a:cs typeface="Segoe UI Light" panose="020B0502040204020203" pitchFamily="34" charset="0"/>
              </a:rPr>
              <a:t>SQLServer</a:t>
            </a:r>
            <a:r>
              <a:rPr lang="pt-BR" dirty="0">
                <a:latin typeface="Segoe UI Light" panose="020B0502040204020203" pitchFamily="34" charset="0"/>
                <a:cs typeface="Segoe UI Light" panose="020B0502040204020203" pitchFamily="34" charset="0"/>
              </a:rPr>
              <a:t> </a:t>
            </a:r>
            <a:r>
              <a:rPr lang="pt-BR" dirty="0" smtClean="0">
                <a:latin typeface="Segoe UI Light" panose="020B0502040204020203" pitchFamily="34" charset="0"/>
                <a:cs typeface="Segoe UI Light" panose="020B0502040204020203" pitchFamily="34" charset="0"/>
              </a:rPr>
              <a:t>– MySQL – HTML5 – </a:t>
            </a:r>
            <a:r>
              <a:rPr lang="pt-BR" dirty="0" err="1" smtClean="0">
                <a:latin typeface="Segoe UI Light" panose="020B0502040204020203" pitchFamily="34" charset="0"/>
                <a:cs typeface="Segoe UI Light" panose="020B0502040204020203" pitchFamily="34" charset="0"/>
              </a:rPr>
              <a:t>NoSQL</a:t>
            </a:r>
            <a:endParaRPr lang="pt-BR" dirty="0" smtClean="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397391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Data 3"/>
          <p:cNvSpPr>
            <a:spLocks noGrp="1"/>
          </p:cNvSpPr>
          <p:nvPr>
            <p:ph type="dt" sz="half" idx="10"/>
          </p:nvPr>
        </p:nvSpPr>
        <p:spPr/>
        <p:txBody>
          <a:bodyPr/>
          <a:lstStyle/>
          <a:p>
            <a:r>
              <a:rPr lang="pt-BR" altLang="pt-BR"/>
              <a:t>18/5/2006</a:t>
            </a:r>
            <a:endParaRPr lang="pt-BR" altLang="en-US"/>
          </a:p>
        </p:txBody>
      </p:sp>
      <p:sp>
        <p:nvSpPr>
          <p:cNvPr id="5" name="Espaço Reservado para Rodapé 4"/>
          <p:cNvSpPr>
            <a:spLocks noGrp="1"/>
          </p:cNvSpPr>
          <p:nvPr>
            <p:ph type="ftr" sz="quarter" idx="11"/>
          </p:nvPr>
        </p:nvSpPr>
        <p:spPr/>
        <p:txBody>
          <a:bodyPr/>
          <a:lstStyle/>
          <a:p>
            <a:r>
              <a:rPr lang="pt-BR" altLang="en-US"/>
              <a:t>Capacitação Técnica</a:t>
            </a:r>
          </a:p>
        </p:txBody>
      </p:sp>
      <p:sp>
        <p:nvSpPr>
          <p:cNvPr id="575490" name="Rectangle 2"/>
          <p:cNvSpPr>
            <a:spLocks noGrp="1" noChangeArrowheads="1"/>
          </p:cNvSpPr>
          <p:nvPr>
            <p:ph type="title"/>
          </p:nvPr>
        </p:nvSpPr>
        <p:spPr>
          <a:xfrm>
            <a:off x="2197101" y="-26988"/>
            <a:ext cx="7808913" cy="1146176"/>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Herança</a:t>
            </a:r>
          </a:p>
        </p:txBody>
      </p:sp>
      <p:sp>
        <p:nvSpPr>
          <p:cNvPr id="575491" name="Rectangle 3"/>
          <p:cNvSpPr>
            <a:spLocks noGrp="1" noChangeArrowheads="1"/>
          </p:cNvSpPr>
          <p:nvPr>
            <p:ph type="body" idx="1"/>
          </p:nvPr>
        </p:nvSpPr>
        <p:spPr>
          <a:xfrm>
            <a:off x="2197101" y="1341439"/>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19100" indent="-3143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b="1" i="1" u="sng"/>
              <a:t>Polimorfismo</a:t>
            </a:r>
            <a:r>
              <a:rPr lang="en-GB" altLang="pt-BR" b="1" i="1"/>
              <a:t>: se duas classes derivadas são construídas a partir da mesma classe base, pode ocorrer de um mesmo conceito (por exemplo um nome de método que caracteriza uma determinada operação) tenha diferentes implementações nas diferentes classes. Esse fenômeno é denominado polimorfismo – um mesmo conceito assume diferentes formas, dependendo do seu contexto caracterizado pela classe em que se encontra.</a:t>
            </a:r>
          </a:p>
        </p:txBody>
      </p:sp>
    </p:spTree>
    <p:extLst>
      <p:ext uri="{BB962C8B-B14F-4D97-AF65-F5344CB8AC3E}">
        <p14:creationId xmlns:p14="http://schemas.microsoft.com/office/powerpoint/2010/main" val="347971166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3767702" y="3529723"/>
            <a:ext cx="4656596"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Sobrecarga/Sobrescrita</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5912995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2368725"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Sobrecarga</a:t>
            </a:r>
            <a:endParaRPr lang="pt-BR" sz="3600" dirty="0" smtClean="0">
              <a:solidFill>
                <a:srgbClr val="C00000"/>
              </a:solidFill>
              <a:latin typeface="Segoe UI Light" panose="020B0502040204020203" pitchFamily="34" charset="0"/>
              <a:cs typeface="Segoe UI Light" panose="020B0502040204020203" pitchFamily="34" charset="0"/>
            </a:endParaRPr>
          </a:p>
        </p:txBody>
      </p:sp>
      <p:sp>
        <p:nvSpPr>
          <p:cNvPr id="2" name="Retângulo 1"/>
          <p:cNvSpPr/>
          <p:nvPr/>
        </p:nvSpPr>
        <p:spPr>
          <a:xfrm>
            <a:off x="1178878" y="2504661"/>
            <a:ext cx="9834243" cy="3785652"/>
          </a:xfrm>
          <a:prstGeom prst="rect">
            <a:avLst/>
          </a:prstGeom>
        </p:spPr>
        <p:txBody>
          <a:bodyPr wrap="square">
            <a:spAutoFit/>
          </a:bodyPr>
          <a:lstStyle/>
          <a:p>
            <a:r>
              <a:rPr lang="pt-BR" sz="2000" dirty="0" smtClean="0">
                <a:latin typeface="Segoe UI Light" panose="020B0502040204020203" pitchFamily="34" charset="0"/>
                <a:cs typeface="Segoe UI Light" panose="020B0502040204020203" pitchFamily="34" charset="0"/>
              </a:rPr>
              <a:t>Adicionar novos comportamentos a um método. Durante a execução a assinatura difere qual dos dois devem ser executados.</a:t>
            </a:r>
          </a:p>
          <a:p>
            <a:endParaRPr lang="pt-BR" sz="2000" dirty="0">
              <a:latin typeface="Segoe UI Light" panose="020B0502040204020203" pitchFamily="34" charset="0"/>
              <a:cs typeface="Segoe UI Light" panose="020B0502040204020203" pitchFamily="34" charset="0"/>
            </a:endParaRPr>
          </a:p>
          <a:p>
            <a:endParaRPr lang="pt-BR" sz="2000" dirty="0" smtClean="0">
              <a:latin typeface="Segoe UI Light" panose="020B0502040204020203" pitchFamily="34" charset="0"/>
              <a:cs typeface="Segoe UI Light" panose="020B0502040204020203" pitchFamily="34" charset="0"/>
            </a:endParaRPr>
          </a:p>
          <a:p>
            <a:pPr lvl="2"/>
            <a:r>
              <a:rPr lang="pt-BR" sz="2000" dirty="0" err="1" smtClean="0">
                <a:latin typeface="Segoe UI Light" panose="020B0502040204020203" pitchFamily="34" charset="0"/>
                <a:cs typeface="Segoe UI Light" panose="020B0502040204020203" pitchFamily="34" charset="0"/>
              </a:rPr>
              <a:t>public</a:t>
            </a:r>
            <a:r>
              <a:rPr lang="pt-BR" sz="2000" dirty="0" smtClean="0">
                <a:latin typeface="Segoe UI Light" panose="020B0502040204020203" pitchFamily="34" charset="0"/>
                <a:cs typeface="Segoe UI Light" panose="020B0502040204020203" pitchFamily="34" charset="0"/>
              </a:rPr>
              <a:t> </a:t>
            </a:r>
            <a:r>
              <a:rPr lang="pt-BR" sz="2000" dirty="0" err="1" smtClean="0">
                <a:latin typeface="Segoe UI Light" panose="020B0502040204020203" pitchFamily="34" charset="0"/>
                <a:cs typeface="Segoe UI Light" panose="020B0502040204020203" pitchFamily="34" charset="0"/>
              </a:rPr>
              <a:t>int</a:t>
            </a:r>
            <a:r>
              <a:rPr lang="pt-BR" sz="2000" dirty="0" smtClean="0">
                <a:latin typeface="Segoe UI Light" panose="020B0502040204020203" pitchFamily="34" charset="0"/>
                <a:cs typeface="Segoe UI Light" panose="020B0502040204020203" pitchFamily="34" charset="0"/>
              </a:rPr>
              <a:t> soma(</a:t>
            </a:r>
            <a:r>
              <a:rPr lang="pt-BR" sz="2000" dirty="0" err="1" smtClean="0">
                <a:latin typeface="Segoe UI Light" panose="020B0502040204020203" pitchFamily="34" charset="0"/>
                <a:cs typeface="Segoe UI Light" panose="020B0502040204020203" pitchFamily="34" charset="0"/>
              </a:rPr>
              <a:t>int</a:t>
            </a:r>
            <a:r>
              <a:rPr lang="pt-BR" sz="2000" dirty="0" smtClean="0">
                <a:latin typeface="Segoe UI Light" panose="020B0502040204020203" pitchFamily="34" charset="0"/>
                <a:cs typeface="Segoe UI Light" panose="020B0502040204020203" pitchFamily="34" charset="0"/>
              </a:rPr>
              <a:t> num1, </a:t>
            </a:r>
            <a:r>
              <a:rPr lang="pt-BR" sz="2000" dirty="0" err="1" smtClean="0">
                <a:latin typeface="Segoe UI Light" panose="020B0502040204020203" pitchFamily="34" charset="0"/>
                <a:cs typeface="Segoe UI Light" panose="020B0502040204020203" pitchFamily="34" charset="0"/>
              </a:rPr>
              <a:t>int</a:t>
            </a:r>
            <a:r>
              <a:rPr lang="pt-BR" sz="2000" dirty="0" smtClean="0">
                <a:latin typeface="Segoe UI Light" panose="020B0502040204020203" pitchFamily="34" charset="0"/>
                <a:cs typeface="Segoe UI Light" panose="020B0502040204020203" pitchFamily="34" charset="0"/>
              </a:rPr>
              <a:t> num2){ </a:t>
            </a:r>
          </a:p>
          <a:p>
            <a:pPr lvl="2"/>
            <a:r>
              <a:rPr lang="pt-BR" sz="2000" dirty="0" smtClean="0">
                <a:latin typeface="Segoe UI Light" panose="020B0502040204020203" pitchFamily="34" charset="0"/>
                <a:cs typeface="Segoe UI Light" panose="020B0502040204020203" pitchFamily="34" charset="0"/>
              </a:rPr>
              <a:t>... </a:t>
            </a:r>
          </a:p>
          <a:p>
            <a:pPr lvl="2"/>
            <a:r>
              <a:rPr lang="pt-BR" sz="2000" dirty="0" smtClean="0">
                <a:latin typeface="Segoe UI Light" panose="020B0502040204020203" pitchFamily="34" charset="0"/>
                <a:cs typeface="Segoe UI Light" panose="020B0502040204020203" pitchFamily="34" charset="0"/>
              </a:rPr>
              <a:t>}</a:t>
            </a:r>
          </a:p>
          <a:p>
            <a:pPr lvl="2"/>
            <a:endParaRPr lang="pt-BR" sz="2000" dirty="0">
              <a:latin typeface="Segoe UI Light" panose="020B0502040204020203" pitchFamily="34" charset="0"/>
              <a:cs typeface="Segoe UI Light" panose="020B0502040204020203" pitchFamily="34" charset="0"/>
            </a:endParaRPr>
          </a:p>
          <a:p>
            <a:pPr lvl="2"/>
            <a:r>
              <a:rPr lang="pt-BR" sz="2000" dirty="0" err="1">
                <a:latin typeface="Segoe UI Light" panose="020B0502040204020203" pitchFamily="34" charset="0"/>
                <a:cs typeface="Segoe UI Light" panose="020B0502040204020203" pitchFamily="34" charset="0"/>
              </a:rPr>
              <a:t>public</a:t>
            </a:r>
            <a:r>
              <a:rPr lang="pt-BR" sz="2000" dirty="0">
                <a:latin typeface="Segoe UI Light" panose="020B0502040204020203" pitchFamily="34" charset="0"/>
                <a:cs typeface="Segoe UI Light" panose="020B0502040204020203" pitchFamily="34" charset="0"/>
              </a:rPr>
              <a:t> </a:t>
            </a:r>
            <a:r>
              <a:rPr lang="pt-BR" sz="2000" dirty="0" err="1">
                <a:latin typeface="Segoe UI Light" panose="020B0502040204020203" pitchFamily="34" charset="0"/>
                <a:cs typeface="Segoe UI Light" panose="020B0502040204020203" pitchFamily="34" charset="0"/>
              </a:rPr>
              <a:t>int</a:t>
            </a:r>
            <a:r>
              <a:rPr lang="pt-BR" sz="2000" dirty="0">
                <a:latin typeface="Segoe UI Light" panose="020B0502040204020203" pitchFamily="34" charset="0"/>
                <a:cs typeface="Segoe UI Light" panose="020B0502040204020203" pitchFamily="34" charset="0"/>
              </a:rPr>
              <a:t> </a:t>
            </a:r>
            <a:r>
              <a:rPr lang="pt-BR" sz="2000" dirty="0" smtClean="0">
                <a:latin typeface="Segoe UI Light" panose="020B0502040204020203" pitchFamily="34" charset="0"/>
                <a:cs typeface="Segoe UI Light" panose="020B0502040204020203" pitchFamily="34" charset="0"/>
              </a:rPr>
              <a:t>soma(</a:t>
            </a:r>
            <a:r>
              <a:rPr lang="pt-BR" sz="2000" dirty="0" err="1">
                <a:latin typeface="Segoe UI Light" panose="020B0502040204020203" pitchFamily="34" charset="0"/>
                <a:cs typeface="Segoe UI Light" panose="020B0502040204020203" pitchFamily="34" charset="0"/>
              </a:rPr>
              <a:t>f</a:t>
            </a:r>
            <a:r>
              <a:rPr lang="pt-BR" sz="2000" dirty="0" err="1" smtClean="0">
                <a:latin typeface="Segoe UI Light" panose="020B0502040204020203" pitchFamily="34" charset="0"/>
                <a:cs typeface="Segoe UI Light" panose="020B0502040204020203" pitchFamily="34" charset="0"/>
              </a:rPr>
              <a:t>loat</a:t>
            </a:r>
            <a:r>
              <a:rPr lang="pt-BR" sz="2000" dirty="0" smtClean="0">
                <a:latin typeface="Segoe UI Light" panose="020B0502040204020203" pitchFamily="34" charset="0"/>
                <a:cs typeface="Segoe UI Light" panose="020B0502040204020203" pitchFamily="34" charset="0"/>
              </a:rPr>
              <a:t> num1</a:t>
            </a:r>
            <a:r>
              <a:rPr lang="pt-BR" sz="2000" dirty="0">
                <a:latin typeface="Segoe UI Light" panose="020B0502040204020203" pitchFamily="34" charset="0"/>
                <a:cs typeface="Segoe UI Light" panose="020B0502040204020203" pitchFamily="34" charset="0"/>
              </a:rPr>
              <a:t>, </a:t>
            </a:r>
            <a:r>
              <a:rPr lang="pt-BR" sz="2000" dirty="0" err="1" smtClean="0">
                <a:latin typeface="Segoe UI Light" panose="020B0502040204020203" pitchFamily="34" charset="0"/>
                <a:cs typeface="Segoe UI Light" panose="020B0502040204020203" pitchFamily="34" charset="0"/>
              </a:rPr>
              <a:t>float</a:t>
            </a:r>
            <a:r>
              <a:rPr lang="pt-BR" sz="2000" dirty="0" smtClean="0">
                <a:latin typeface="Segoe UI Light" panose="020B0502040204020203" pitchFamily="34" charset="0"/>
                <a:cs typeface="Segoe UI Light" panose="020B0502040204020203" pitchFamily="34" charset="0"/>
              </a:rPr>
              <a:t> num2</a:t>
            </a:r>
            <a:r>
              <a:rPr lang="pt-BR" sz="2000" dirty="0">
                <a:latin typeface="Segoe UI Light" panose="020B0502040204020203" pitchFamily="34" charset="0"/>
                <a:cs typeface="Segoe UI Light" panose="020B0502040204020203" pitchFamily="34" charset="0"/>
              </a:rPr>
              <a:t>){ </a:t>
            </a:r>
          </a:p>
          <a:p>
            <a:pPr lvl="2"/>
            <a:r>
              <a:rPr lang="pt-BR" sz="2000" dirty="0">
                <a:latin typeface="Segoe UI Light" panose="020B0502040204020203" pitchFamily="34" charset="0"/>
                <a:cs typeface="Segoe UI Light" panose="020B0502040204020203" pitchFamily="34" charset="0"/>
              </a:rPr>
              <a:t>... </a:t>
            </a:r>
          </a:p>
          <a:p>
            <a:pPr lvl="2"/>
            <a:r>
              <a:rPr lang="pt-BR" sz="2000" dirty="0">
                <a:latin typeface="Segoe UI Light" panose="020B0502040204020203" pitchFamily="34" charset="0"/>
                <a:cs typeface="Segoe UI Light" panose="020B0502040204020203" pitchFamily="34" charset="0"/>
              </a:rPr>
              <a:t>}</a:t>
            </a:r>
          </a:p>
          <a:p>
            <a:endParaRPr lang="pt-BR" sz="2000" dirty="0">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916714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2304221"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Sobrescrita</a:t>
            </a:r>
            <a:endParaRPr lang="pt-BR" sz="3600" dirty="0" smtClean="0">
              <a:solidFill>
                <a:srgbClr val="C00000"/>
              </a:solidFill>
              <a:latin typeface="Segoe UI Light" panose="020B0502040204020203" pitchFamily="34" charset="0"/>
              <a:cs typeface="Segoe UI Light" panose="020B0502040204020203" pitchFamily="34" charset="0"/>
            </a:endParaRPr>
          </a:p>
        </p:txBody>
      </p:sp>
      <p:sp>
        <p:nvSpPr>
          <p:cNvPr id="2" name="Retângulo 1"/>
          <p:cNvSpPr/>
          <p:nvPr/>
        </p:nvSpPr>
        <p:spPr>
          <a:xfrm>
            <a:off x="1178878" y="2504661"/>
            <a:ext cx="9834243" cy="2862322"/>
          </a:xfrm>
          <a:prstGeom prst="rect">
            <a:avLst/>
          </a:prstGeom>
        </p:spPr>
        <p:txBody>
          <a:bodyPr wrap="square">
            <a:spAutoFit/>
          </a:bodyPr>
          <a:lstStyle/>
          <a:p>
            <a:r>
              <a:rPr lang="pt-BR" sz="2000" dirty="0" smtClean="0">
                <a:latin typeface="Segoe UI Light" panose="020B0502040204020203" pitchFamily="34" charset="0"/>
                <a:cs typeface="Segoe UI Light" panose="020B0502040204020203" pitchFamily="34" charset="0"/>
              </a:rPr>
              <a:t>Sobrescrever comportamentos herdados de uma classe superior.</a:t>
            </a:r>
          </a:p>
          <a:p>
            <a:endParaRPr lang="pt-BR" sz="2000" dirty="0">
              <a:latin typeface="Segoe UI Light" panose="020B0502040204020203" pitchFamily="34" charset="0"/>
              <a:cs typeface="Segoe UI Light" panose="020B0502040204020203" pitchFamily="34" charset="0"/>
            </a:endParaRPr>
          </a:p>
          <a:p>
            <a:endParaRPr lang="pt-BR" sz="2000" dirty="0" smtClean="0">
              <a:latin typeface="Segoe UI Light" panose="020B0502040204020203" pitchFamily="34" charset="0"/>
              <a:cs typeface="Segoe UI Light" panose="020B0502040204020203" pitchFamily="34" charset="0"/>
            </a:endParaRPr>
          </a:p>
          <a:p>
            <a:r>
              <a:rPr lang="pt-BR" sz="2000" dirty="0">
                <a:latin typeface="Segoe UI Light" panose="020B0502040204020203" pitchFamily="34" charset="0"/>
                <a:cs typeface="Segoe UI Light" panose="020B0502040204020203" pitchFamily="34" charset="0"/>
              </a:rPr>
              <a:t>	</a:t>
            </a:r>
            <a:r>
              <a:rPr lang="pt-BR" sz="2000" dirty="0" smtClean="0">
                <a:latin typeface="Segoe UI Light" panose="020B0502040204020203" pitchFamily="34" charset="0"/>
                <a:cs typeface="Segoe UI Light" panose="020B0502040204020203" pitchFamily="34" charset="0"/>
              </a:rPr>
              <a:t>@</a:t>
            </a:r>
            <a:r>
              <a:rPr lang="pt-BR" sz="2000" dirty="0" err="1" smtClean="0">
                <a:latin typeface="Segoe UI Light" panose="020B0502040204020203" pitchFamily="34" charset="0"/>
                <a:cs typeface="Segoe UI Light" panose="020B0502040204020203" pitchFamily="34" charset="0"/>
              </a:rPr>
              <a:t>Overide</a:t>
            </a:r>
            <a:endParaRPr lang="pt-BR" sz="2000" dirty="0" smtClean="0">
              <a:latin typeface="Segoe UI Light" panose="020B0502040204020203" pitchFamily="34" charset="0"/>
              <a:cs typeface="Segoe UI Light" panose="020B0502040204020203" pitchFamily="34" charset="0"/>
            </a:endParaRPr>
          </a:p>
          <a:p>
            <a:pPr lvl="2"/>
            <a:r>
              <a:rPr lang="pt-BR" sz="2000" dirty="0" err="1" smtClean="0">
                <a:latin typeface="Segoe UI Light" panose="020B0502040204020203" pitchFamily="34" charset="0"/>
                <a:cs typeface="Segoe UI Light" panose="020B0502040204020203" pitchFamily="34" charset="0"/>
              </a:rPr>
              <a:t>public</a:t>
            </a:r>
            <a:r>
              <a:rPr lang="pt-BR" sz="2000" dirty="0" smtClean="0">
                <a:latin typeface="Segoe UI Light" panose="020B0502040204020203" pitchFamily="34" charset="0"/>
                <a:cs typeface="Segoe UI Light" panose="020B0502040204020203" pitchFamily="34" charset="0"/>
              </a:rPr>
              <a:t> </a:t>
            </a:r>
            <a:r>
              <a:rPr lang="pt-BR" sz="2000" dirty="0" err="1" smtClean="0">
                <a:latin typeface="Segoe UI Light" panose="020B0502040204020203" pitchFamily="34" charset="0"/>
                <a:cs typeface="Segoe UI Light" panose="020B0502040204020203" pitchFamily="34" charset="0"/>
              </a:rPr>
              <a:t>string</a:t>
            </a:r>
            <a:r>
              <a:rPr lang="pt-BR" sz="2000" dirty="0" smtClean="0">
                <a:latin typeface="Segoe UI Light" panose="020B0502040204020203" pitchFamily="34" charset="0"/>
                <a:cs typeface="Segoe UI Light" panose="020B0502040204020203" pitchFamily="34" charset="0"/>
              </a:rPr>
              <a:t> </a:t>
            </a:r>
            <a:r>
              <a:rPr lang="pt-BR" sz="2000" dirty="0" err="1" smtClean="0">
                <a:latin typeface="Segoe UI Light" panose="020B0502040204020203" pitchFamily="34" charset="0"/>
                <a:cs typeface="Segoe UI Light" panose="020B0502040204020203" pitchFamily="34" charset="0"/>
              </a:rPr>
              <a:t>toString</a:t>
            </a:r>
            <a:r>
              <a:rPr lang="pt-BR" sz="2000" dirty="0" smtClean="0">
                <a:latin typeface="Segoe UI Light" panose="020B0502040204020203" pitchFamily="34" charset="0"/>
                <a:cs typeface="Segoe UI Light" panose="020B0502040204020203" pitchFamily="34" charset="0"/>
              </a:rPr>
              <a:t>(){ </a:t>
            </a:r>
          </a:p>
          <a:p>
            <a:pPr lvl="2"/>
            <a:r>
              <a:rPr lang="pt-BR" sz="2000" dirty="0">
                <a:latin typeface="Segoe UI Light" panose="020B0502040204020203" pitchFamily="34" charset="0"/>
                <a:cs typeface="Segoe UI Light" panose="020B0502040204020203" pitchFamily="34" charset="0"/>
              </a:rPr>
              <a:t>	</a:t>
            </a:r>
            <a:r>
              <a:rPr lang="pt-BR" sz="2000" dirty="0" err="1" smtClean="0">
                <a:latin typeface="Segoe UI Light" panose="020B0502040204020203" pitchFamily="34" charset="0"/>
                <a:cs typeface="Segoe UI Light" panose="020B0502040204020203" pitchFamily="34" charset="0"/>
              </a:rPr>
              <a:t>super.toString</a:t>
            </a:r>
            <a:r>
              <a:rPr lang="pt-BR" sz="2000" dirty="0" smtClean="0">
                <a:latin typeface="Segoe UI Light" panose="020B0502040204020203" pitchFamily="34" charset="0"/>
                <a:cs typeface="Segoe UI Light" panose="020B0502040204020203" pitchFamily="34" charset="0"/>
              </a:rPr>
              <a:t>();</a:t>
            </a:r>
          </a:p>
          <a:p>
            <a:pPr lvl="2"/>
            <a:r>
              <a:rPr lang="pt-BR" sz="2000" dirty="0">
                <a:latin typeface="Segoe UI Light" panose="020B0502040204020203" pitchFamily="34" charset="0"/>
                <a:cs typeface="Segoe UI Light" panose="020B0502040204020203" pitchFamily="34" charset="0"/>
              </a:rPr>
              <a:t>	</a:t>
            </a:r>
            <a:r>
              <a:rPr lang="pt-BR" sz="2000" dirty="0" err="1" smtClean="0">
                <a:latin typeface="Segoe UI Light" panose="020B0502040204020203" pitchFamily="34" charset="0"/>
                <a:cs typeface="Segoe UI Light" panose="020B0502040204020203" pitchFamily="34" charset="0"/>
              </a:rPr>
              <a:t>System.out.println</a:t>
            </a:r>
            <a:r>
              <a:rPr lang="pt-BR" sz="2000" dirty="0" smtClean="0">
                <a:latin typeface="Segoe UI Light" panose="020B0502040204020203" pitchFamily="34" charset="0"/>
                <a:cs typeface="Segoe UI Light" panose="020B0502040204020203" pitchFamily="34" charset="0"/>
              </a:rPr>
              <a:t>(“</a:t>
            </a:r>
            <a:r>
              <a:rPr lang="pt-BR" sz="2000" dirty="0" err="1" smtClean="0">
                <a:latin typeface="Segoe UI Light" panose="020B0502040204020203" pitchFamily="34" charset="0"/>
                <a:cs typeface="Segoe UI Light" panose="020B0502040204020203" pitchFamily="34" charset="0"/>
              </a:rPr>
              <a:t>Aeeeeeeeeeee</a:t>
            </a:r>
            <a:r>
              <a:rPr lang="pt-BR" sz="2000" dirty="0" smtClean="0">
                <a:latin typeface="Segoe UI Light" panose="020B0502040204020203" pitchFamily="34" charset="0"/>
                <a:cs typeface="Segoe UI Light" panose="020B0502040204020203" pitchFamily="34" charset="0"/>
              </a:rPr>
              <a:t> \o/”);</a:t>
            </a:r>
          </a:p>
          <a:p>
            <a:pPr lvl="2"/>
            <a:r>
              <a:rPr lang="pt-BR" sz="2000" dirty="0" smtClean="0">
                <a:latin typeface="Segoe UI Light" panose="020B0502040204020203" pitchFamily="34" charset="0"/>
                <a:cs typeface="Segoe UI Light" panose="020B0502040204020203" pitchFamily="34" charset="0"/>
              </a:rPr>
              <a:t>}</a:t>
            </a:r>
          </a:p>
          <a:p>
            <a:endParaRPr lang="pt-BR" sz="2000" dirty="0">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2892037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4750599" y="3488578"/>
            <a:ext cx="2690801"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Swing - AWT</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7446666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2545" y="1434491"/>
            <a:ext cx="2690801" cy="646331"/>
          </a:xfrm>
          <a:prstGeom prst="rect">
            <a:avLst/>
          </a:prstGeom>
          <a:noFill/>
        </p:spPr>
        <p:txBody>
          <a:bodyPr wrap="none" rtlCol="0">
            <a:spAutoFit/>
          </a:bodyPr>
          <a:lstStyle/>
          <a:p>
            <a:r>
              <a:rPr lang="pt-BR" sz="3600" dirty="0">
                <a:solidFill>
                  <a:srgbClr val="C00000"/>
                </a:solidFill>
                <a:latin typeface="Segoe UI Light" panose="020B0502040204020203" pitchFamily="34" charset="0"/>
                <a:cs typeface="Segoe UI Light" panose="020B0502040204020203" pitchFamily="34" charset="0"/>
              </a:rPr>
              <a:t>Swing - </a:t>
            </a:r>
            <a:r>
              <a:rPr lang="pt-BR" sz="3600" dirty="0" smtClean="0">
                <a:solidFill>
                  <a:srgbClr val="C00000"/>
                </a:solidFill>
                <a:latin typeface="Segoe UI Light" panose="020B0502040204020203" pitchFamily="34" charset="0"/>
                <a:cs typeface="Segoe UI Light" panose="020B0502040204020203" pitchFamily="34" charset="0"/>
              </a:rPr>
              <a:t>AWT</a:t>
            </a:r>
            <a:endParaRPr lang="pt-BR" sz="3600" dirty="0">
              <a:solidFill>
                <a:srgbClr val="C00000"/>
              </a:solidFill>
              <a:latin typeface="Segoe UI Light" panose="020B0502040204020203" pitchFamily="34" charset="0"/>
              <a:cs typeface="Segoe UI Light" panose="020B0502040204020203" pitchFamily="34" charset="0"/>
            </a:endParaRPr>
          </a:p>
        </p:txBody>
      </p:sp>
      <p:sp>
        <p:nvSpPr>
          <p:cNvPr id="11" name="Retângulo 10"/>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2" name="Grupo 11"/>
          <p:cNvGrpSpPr/>
          <p:nvPr/>
        </p:nvGrpSpPr>
        <p:grpSpPr>
          <a:xfrm>
            <a:off x="10774108" y="114507"/>
            <a:ext cx="780983" cy="978435"/>
            <a:chOff x="8740594" y="3670724"/>
            <a:chExt cx="1996852" cy="2558792"/>
          </a:xfrm>
        </p:grpSpPr>
        <p:grpSp>
          <p:nvGrpSpPr>
            <p:cNvPr id="13" name="Grupo 12"/>
            <p:cNvGrpSpPr/>
            <p:nvPr/>
          </p:nvGrpSpPr>
          <p:grpSpPr>
            <a:xfrm>
              <a:off x="8896768" y="3670724"/>
              <a:ext cx="1646183" cy="1834386"/>
              <a:chOff x="8713954" y="3774848"/>
              <a:chExt cx="1646183" cy="1834386"/>
            </a:xfrm>
          </p:grpSpPr>
          <p:sp>
            <p:nvSpPr>
              <p:cNvPr id="15" name="Retângulo 14"/>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CaixaDeTexto 13"/>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graphicFrame>
        <p:nvGraphicFramePr>
          <p:cNvPr id="3" name="Tabela 2"/>
          <p:cNvGraphicFramePr>
            <a:graphicFrameLocks noGrp="1"/>
          </p:cNvGraphicFramePr>
          <p:nvPr>
            <p:extLst>
              <p:ext uri="{D42A27DB-BD31-4B8C-83A1-F6EECF244321}">
                <p14:modId xmlns:p14="http://schemas.microsoft.com/office/powerpoint/2010/main" val="3819985547"/>
              </p:ext>
            </p:extLst>
          </p:nvPr>
        </p:nvGraphicFramePr>
        <p:xfrm>
          <a:off x="2004705" y="2442948"/>
          <a:ext cx="8128000" cy="3500120"/>
        </p:xfrm>
        <a:graphic>
          <a:graphicData uri="http://schemas.openxmlformats.org/drawingml/2006/table">
            <a:tbl>
              <a:tblPr firstRow="1" bandRow="1">
                <a:tableStyleId>{5C22544A-7EE6-4342-B048-85BDC9FD1C3A}</a:tableStyleId>
              </a:tblPr>
              <a:tblGrid>
                <a:gridCol w="4064000"/>
                <a:gridCol w="4064000"/>
              </a:tblGrid>
              <a:tr h="298936">
                <a:tc>
                  <a:txBody>
                    <a:bodyPr/>
                    <a:lstStyle/>
                    <a:p>
                      <a:pPr algn="ctr"/>
                      <a:r>
                        <a:rPr lang="pt-BR" dirty="0" smtClean="0">
                          <a:latin typeface="Segoe UI Light" panose="020B0502040204020203" pitchFamily="34" charset="0"/>
                          <a:cs typeface="Segoe UI Light" panose="020B0502040204020203" pitchFamily="34" charset="0"/>
                        </a:rPr>
                        <a:t>Swing</a:t>
                      </a:r>
                      <a:endParaRPr lang="pt-BR" dirty="0">
                        <a:latin typeface="Segoe UI Light" panose="020B0502040204020203" pitchFamily="34" charset="0"/>
                        <a:cs typeface="Segoe UI Light" panose="020B0502040204020203" pitchFamily="34" charset="0"/>
                      </a:endParaRPr>
                    </a:p>
                  </a:txBody>
                  <a:tcPr/>
                </a:tc>
                <a:tc>
                  <a:txBody>
                    <a:bodyPr/>
                    <a:lstStyle/>
                    <a:p>
                      <a:pPr algn="ctr"/>
                      <a:r>
                        <a:rPr lang="pt-BR" dirty="0" err="1" smtClean="0">
                          <a:latin typeface="Segoe UI Light" panose="020B0502040204020203" pitchFamily="34" charset="0"/>
                          <a:cs typeface="Segoe UI Light" panose="020B0502040204020203" pitchFamily="34" charset="0"/>
                        </a:rPr>
                        <a:t>Awt</a:t>
                      </a:r>
                      <a:endParaRPr lang="pt-BR" dirty="0">
                        <a:latin typeface="Segoe UI Light" panose="020B0502040204020203" pitchFamily="34" charset="0"/>
                        <a:cs typeface="Segoe UI Light" panose="020B0502040204020203" pitchFamily="34" charset="0"/>
                      </a:endParaRPr>
                    </a:p>
                  </a:txBody>
                  <a:tcPr/>
                </a:tc>
              </a:tr>
              <a:tr h="370840">
                <a:tc>
                  <a:txBody>
                    <a:bodyPr/>
                    <a:lstStyle/>
                    <a:p>
                      <a:pPr algn="ctr"/>
                      <a:r>
                        <a:rPr lang="pt-BR" dirty="0" smtClean="0">
                          <a:latin typeface="Segoe UI Light" panose="020B0502040204020203" pitchFamily="34" charset="0"/>
                          <a:cs typeface="Segoe UI Light" panose="020B0502040204020203" pitchFamily="34" charset="0"/>
                        </a:rPr>
                        <a:t>Componentes independentes</a:t>
                      </a:r>
                      <a:r>
                        <a:rPr lang="pt-BR" baseline="0" dirty="0" smtClean="0">
                          <a:latin typeface="Segoe UI Light" panose="020B0502040204020203" pitchFamily="34" charset="0"/>
                          <a:cs typeface="Segoe UI Light" panose="020B0502040204020203" pitchFamily="34" charset="0"/>
                        </a:rPr>
                        <a:t> de plataforma</a:t>
                      </a:r>
                      <a:endParaRPr lang="pt-BR" dirty="0">
                        <a:latin typeface="Segoe UI Light" panose="020B0502040204020203" pitchFamily="34" charset="0"/>
                        <a:cs typeface="Segoe UI Light" panose="020B0502040204020203" pitchFamily="34" charset="0"/>
                      </a:endParaRPr>
                    </a:p>
                  </a:txBody>
                  <a:tcPr/>
                </a:tc>
                <a:tc>
                  <a:txBody>
                    <a:bodyPr/>
                    <a:lstStyle/>
                    <a:p>
                      <a:pPr algn="ctr"/>
                      <a:r>
                        <a:rPr lang="pt-BR" dirty="0" smtClean="0">
                          <a:latin typeface="Segoe UI Light" panose="020B0502040204020203" pitchFamily="34" charset="0"/>
                          <a:cs typeface="Segoe UI Light" panose="020B0502040204020203" pitchFamily="34" charset="0"/>
                        </a:rPr>
                        <a:t>Depende da plataforma</a:t>
                      </a:r>
                      <a:endParaRPr lang="pt-BR" dirty="0">
                        <a:latin typeface="Segoe UI Light" panose="020B0502040204020203" pitchFamily="34" charset="0"/>
                        <a:cs typeface="Segoe UI Light" panose="020B0502040204020203" pitchFamily="34" charset="0"/>
                      </a:endParaRPr>
                    </a:p>
                  </a:txBody>
                  <a:tcPr/>
                </a:tc>
              </a:tr>
              <a:tr h="370840">
                <a:tc>
                  <a:txBody>
                    <a:bodyPr/>
                    <a:lstStyle/>
                    <a:p>
                      <a:pPr algn="ctr"/>
                      <a:r>
                        <a:rPr lang="pt-BR" dirty="0" smtClean="0">
                          <a:latin typeface="Segoe UI Light" panose="020B0502040204020203" pitchFamily="34" charset="0"/>
                          <a:cs typeface="Segoe UI Light" panose="020B0502040204020203" pitchFamily="34" charset="0"/>
                        </a:rPr>
                        <a:t>Diferentes apresentações (</a:t>
                      </a:r>
                      <a:r>
                        <a:rPr lang="pt-BR" dirty="0" err="1" smtClean="0">
                          <a:latin typeface="Segoe UI Light" panose="020B0502040204020203" pitchFamily="34" charset="0"/>
                          <a:cs typeface="Segoe UI Light" panose="020B0502040204020203" pitchFamily="34" charset="0"/>
                        </a:rPr>
                        <a:t>lookAndFeel</a:t>
                      </a:r>
                      <a:r>
                        <a:rPr lang="pt-BR" dirty="0" smtClean="0">
                          <a:latin typeface="Segoe UI Light" panose="020B0502040204020203" pitchFamily="34" charset="0"/>
                          <a:cs typeface="Segoe UI Light" panose="020B0502040204020203" pitchFamily="34" charset="0"/>
                        </a:rPr>
                        <a:t>)</a:t>
                      </a:r>
                      <a:endParaRPr lang="pt-BR" dirty="0">
                        <a:latin typeface="Segoe UI Light" panose="020B0502040204020203" pitchFamily="34" charset="0"/>
                        <a:cs typeface="Segoe UI Light" panose="020B0502040204020203" pitchFamily="34" charset="0"/>
                      </a:endParaRPr>
                    </a:p>
                  </a:txBody>
                  <a:tcPr/>
                </a:tc>
                <a:tc>
                  <a:txBody>
                    <a:bodyPr/>
                    <a:lstStyle/>
                    <a:p>
                      <a:pPr algn="ctr"/>
                      <a:r>
                        <a:rPr lang="pt-BR" dirty="0" smtClean="0">
                          <a:latin typeface="Segoe UI Light" panose="020B0502040204020203" pitchFamily="34" charset="0"/>
                          <a:cs typeface="Segoe UI Light" panose="020B0502040204020203" pitchFamily="34" charset="0"/>
                        </a:rPr>
                        <a:t>Não suportado</a:t>
                      </a:r>
                      <a:endParaRPr lang="pt-BR" dirty="0">
                        <a:latin typeface="Segoe UI Light" panose="020B0502040204020203" pitchFamily="34" charset="0"/>
                        <a:cs typeface="Segoe UI Light" panose="020B0502040204020203" pitchFamily="34" charset="0"/>
                      </a:endParaRPr>
                    </a:p>
                  </a:txBody>
                  <a:tcPr/>
                </a:tc>
              </a:tr>
              <a:tr h="370840">
                <a:tc>
                  <a:txBody>
                    <a:bodyPr/>
                    <a:lstStyle/>
                    <a:p>
                      <a:pPr algn="ctr"/>
                      <a:r>
                        <a:rPr lang="pt-BR" dirty="0" smtClean="0">
                          <a:latin typeface="Segoe UI Light" panose="020B0502040204020203" pitchFamily="34" charset="0"/>
                          <a:cs typeface="Segoe UI Light" panose="020B0502040204020203" pitchFamily="34" charset="0"/>
                        </a:rPr>
                        <a:t>Conjunto maior de componentes</a:t>
                      </a:r>
                      <a:endParaRPr lang="pt-BR" dirty="0">
                        <a:latin typeface="Segoe UI Light" panose="020B0502040204020203" pitchFamily="34" charset="0"/>
                        <a:cs typeface="Segoe UI Light" panose="020B0502040204020203" pitchFamily="34" charset="0"/>
                      </a:endParaRPr>
                    </a:p>
                  </a:txBody>
                  <a:tcPr/>
                </a:tc>
                <a:tc>
                  <a:txBody>
                    <a:bodyPr/>
                    <a:lstStyle/>
                    <a:p>
                      <a:pPr algn="ctr"/>
                      <a:r>
                        <a:rPr lang="pt-BR" dirty="0" smtClean="0">
                          <a:latin typeface="Segoe UI Light" panose="020B0502040204020203" pitchFamily="34" charset="0"/>
                          <a:cs typeface="Segoe UI Light" panose="020B0502040204020203" pitchFamily="34" charset="0"/>
                        </a:rPr>
                        <a:t>Poucos componentes do SO</a:t>
                      </a:r>
                      <a:endParaRPr lang="pt-BR" dirty="0">
                        <a:latin typeface="Segoe UI Light" panose="020B0502040204020203" pitchFamily="34" charset="0"/>
                        <a:cs typeface="Segoe UI Light" panose="020B0502040204020203" pitchFamily="34" charset="0"/>
                      </a:endParaRPr>
                    </a:p>
                  </a:txBody>
                  <a:tcPr/>
                </a:tc>
              </a:tr>
              <a:tr h="370840">
                <a:tc>
                  <a:txBody>
                    <a:bodyPr/>
                    <a:lstStyle/>
                    <a:p>
                      <a:pPr algn="ctr"/>
                      <a:r>
                        <a:rPr lang="pt-BR" dirty="0" smtClean="0">
                          <a:latin typeface="Segoe UI Light" panose="020B0502040204020203" pitchFamily="34" charset="0"/>
                          <a:cs typeface="Segoe UI Light" panose="020B0502040204020203" pitchFamily="34" charset="0"/>
                        </a:rPr>
                        <a:t>Apenas 1 “</a:t>
                      </a:r>
                      <a:r>
                        <a:rPr lang="pt-BR" dirty="0" err="1" smtClean="0">
                          <a:latin typeface="Segoe UI Light" panose="020B0502040204020203" pitchFamily="34" charset="0"/>
                          <a:cs typeface="Segoe UI Light" panose="020B0502040204020203" pitchFamily="34" charset="0"/>
                        </a:rPr>
                        <a:t>peer</a:t>
                      </a:r>
                      <a:r>
                        <a:rPr lang="pt-BR" dirty="0" smtClean="0">
                          <a:latin typeface="Segoe UI Light" panose="020B0502040204020203" pitchFamily="34" charset="0"/>
                          <a:cs typeface="Segoe UI Light" panose="020B0502040204020203" pitchFamily="34" charset="0"/>
                        </a:rPr>
                        <a:t>” com o SO a janela</a:t>
                      </a:r>
                      <a:endParaRPr lang="pt-BR" dirty="0">
                        <a:latin typeface="Segoe UI Light" panose="020B0502040204020203" pitchFamily="34" charset="0"/>
                        <a:cs typeface="Segoe UI Light" panose="020B0502040204020203" pitchFamily="34" charset="0"/>
                      </a:endParaRPr>
                    </a:p>
                  </a:txBody>
                  <a:tcPr/>
                </a:tc>
                <a:tc>
                  <a:txBody>
                    <a:bodyPr/>
                    <a:lstStyle/>
                    <a:p>
                      <a:pPr algn="ctr"/>
                      <a:r>
                        <a:rPr lang="pt-BR" dirty="0" smtClean="0">
                          <a:latin typeface="Segoe UI Light" panose="020B0502040204020203" pitchFamily="34" charset="0"/>
                          <a:cs typeface="Segoe UI Light" panose="020B0502040204020203" pitchFamily="34" charset="0"/>
                        </a:rPr>
                        <a:t>Um “</a:t>
                      </a:r>
                      <a:r>
                        <a:rPr lang="pt-BR" dirty="0" err="1" smtClean="0">
                          <a:latin typeface="Segoe UI Light" panose="020B0502040204020203" pitchFamily="34" charset="0"/>
                          <a:cs typeface="Segoe UI Light" panose="020B0502040204020203" pitchFamily="34" charset="0"/>
                        </a:rPr>
                        <a:t>peer</a:t>
                      </a:r>
                      <a:r>
                        <a:rPr lang="pt-BR" dirty="0" smtClean="0">
                          <a:latin typeface="Segoe UI Light" panose="020B0502040204020203" pitchFamily="34" charset="0"/>
                          <a:cs typeface="Segoe UI Light" panose="020B0502040204020203" pitchFamily="34" charset="0"/>
                        </a:rPr>
                        <a:t>” por componente</a:t>
                      </a:r>
                      <a:endParaRPr lang="pt-BR" dirty="0">
                        <a:latin typeface="Segoe UI Light" panose="020B0502040204020203" pitchFamily="34" charset="0"/>
                        <a:cs typeface="Segoe UI Light" panose="020B0502040204020203" pitchFamily="34" charset="0"/>
                      </a:endParaRPr>
                    </a:p>
                  </a:txBody>
                  <a:tcPr/>
                </a:tc>
              </a:tr>
              <a:tr h="370840">
                <a:tc>
                  <a:txBody>
                    <a:bodyPr/>
                    <a:lstStyle/>
                    <a:p>
                      <a:pPr algn="ctr"/>
                      <a:r>
                        <a:rPr lang="pt-BR" dirty="0" smtClean="0">
                          <a:latin typeface="Segoe UI Light" panose="020B0502040204020203" pitchFamily="34" charset="0"/>
                          <a:cs typeface="Segoe UI Light" panose="020B0502040204020203" pitchFamily="34" charset="0"/>
                        </a:rPr>
                        <a:t>Desenho 100%</a:t>
                      </a:r>
                      <a:r>
                        <a:rPr lang="pt-BR" baseline="0" dirty="0" smtClean="0">
                          <a:latin typeface="Segoe UI Light" panose="020B0502040204020203" pitchFamily="34" charset="0"/>
                          <a:cs typeface="Segoe UI Light" panose="020B0502040204020203" pitchFamily="34" charset="0"/>
                        </a:rPr>
                        <a:t> com componentes do </a:t>
                      </a:r>
                      <a:r>
                        <a:rPr lang="pt-BR" baseline="0" dirty="0" err="1" smtClean="0">
                          <a:latin typeface="Segoe UI Light" panose="020B0502040204020203" pitchFamily="34" charset="0"/>
                          <a:cs typeface="Segoe UI Light" panose="020B0502040204020203" pitchFamily="34" charset="0"/>
                        </a:rPr>
                        <a:t>java</a:t>
                      </a:r>
                      <a:endParaRPr lang="pt-BR" dirty="0">
                        <a:latin typeface="Segoe UI Light" panose="020B0502040204020203" pitchFamily="34" charset="0"/>
                        <a:cs typeface="Segoe UI Light" panose="020B0502040204020203" pitchFamily="34" charset="0"/>
                      </a:endParaRPr>
                    </a:p>
                  </a:txBody>
                  <a:tcPr/>
                </a:tc>
                <a:tc>
                  <a:txBody>
                    <a:bodyPr/>
                    <a:lstStyle/>
                    <a:p>
                      <a:pPr algn="ctr"/>
                      <a:r>
                        <a:rPr lang="pt-BR" dirty="0" smtClean="0">
                          <a:latin typeface="Segoe UI Light" panose="020B0502040204020203" pitchFamily="34" charset="0"/>
                          <a:cs typeface="Segoe UI Light" panose="020B0502040204020203" pitchFamily="34" charset="0"/>
                        </a:rPr>
                        <a:t>Desenho</a:t>
                      </a:r>
                      <a:r>
                        <a:rPr lang="pt-BR" baseline="0" dirty="0" smtClean="0">
                          <a:latin typeface="Segoe UI Light" panose="020B0502040204020203" pitchFamily="34" charset="0"/>
                          <a:cs typeface="Segoe UI Light" panose="020B0502040204020203" pitchFamily="34" charset="0"/>
                        </a:rPr>
                        <a:t> pelo SO</a:t>
                      </a:r>
                      <a:endParaRPr lang="pt-BR" dirty="0">
                        <a:latin typeface="Segoe UI Light" panose="020B0502040204020203" pitchFamily="34" charset="0"/>
                        <a:cs typeface="Segoe UI Light" panose="020B0502040204020203" pitchFamily="34" charset="0"/>
                      </a:endParaRPr>
                    </a:p>
                  </a:txBody>
                  <a:tcPr/>
                </a:tc>
              </a:tr>
              <a:tr h="370840">
                <a:tc>
                  <a:txBody>
                    <a:bodyPr/>
                    <a:lstStyle/>
                    <a:p>
                      <a:pPr algn="ctr"/>
                      <a:r>
                        <a:rPr lang="pt-BR" dirty="0" smtClean="0">
                          <a:latin typeface="Segoe UI Light" panose="020B0502040204020203" pitchFamily="34" charset="0"/>
                          <a:cs typeface="Segoe UI Light" panose="020B0502040204020203" pitchFamily="34" charset="0"/>
                        </a:rPr>
                        <a:t>Muita coisa pronta e abstraída</a:t>
                      </a:r>
                      <a:endParaRPr lang="pt-BR" dirty="0">
                        <a:latin typeface="Segoe UI Light" panose="020B0502040204020203" pitchFamily="34" charset="0"/>
                        <a:cs typeface="Segoe UI Light" panose="020B0502040204020203" pitchFamily="34" charset="0"/>
                      </a:endParaRPr>
                    </a:p>
                  </a:txBody>
                  <a:tcPr/>
                </a:tc>
                <a:tc>
                  <a:txBody>
                    <a:bodyPr/>
                    <a:lstStyle/>
                    <a:p>
                      <a:pPr algn="ctr"/>
                      <a:r>
                        <a:rPr lang="pt-BR" dirty="0" smtClean="0">
                          <a:latin typeface="Segoe UI Light" panose="020B0502040204020203" pitchFamily="34" charset="0"/>
                          <a:cs typeface="Segoe UI Light" panose="020B0502040204020203" pitchFamily="34" charset="0"/>
                        </a:rPr>
                        <a:t>Reimplementa</a:t>
                      </a:r>
                      <a:r>
                        <a:rPr lang="pt-BR" baseline="0" dirty="0" smtClean="0">
                          <a:latin typeface="Segoe UI Light" panose="020B0502040204020203" pitchFamily="34" charset="0"/>
                          <a:cs typeface="Segoe UI Light" panose="020B0502040204020203" pitchFamily="34" charset="0"/>
                        </a:rPr>
                        <a:t> tudo na mão</a:t>
                      </a:r>
                      <a:endParaRPr lang="pt-BR" dirty="0">
                        <a:latin typeface="Segoe UI Light" panose="020B0502040204020203" pitchFamily="34" charset="0"/>
                        <a:cs typeface="Segoe UI Light" panose="020B0502040204020203" pitchFamily="34" charset="0"/>
                      </a:endParaRPr>
                    </a:p>
                  </a:txBody>
                  <a:tcPr/>
                </a:tc>
              </a:tr>
              <a:tr h="370840">
                <a:tc>
                  <a:txBody>
                    <a:bodyPr/>
                    <a:lstStyle/>
                    <a:p>
                      <a:pPr algn="ctr"/>
                      <a:endParaRPr lang="pt-BR">
                        <a:latin typeface="Segoe UI Light" panose="020B0502040204020203" pitchFamily="34" charset="0"/>
                        <a:cs typeface="Segoe UI Light" panose="020B0502040204020203" pitchFamily="34" charset="0"/>
                      </a:endParaRPr>
                    </a:p>
                  </a:txBody>
                  <a:tcPr/>
                </a:tc>
                <a:tc>
                  <a:txBody>
                    <a:bodyPr/>
                    <a:lstStyle/>
                    <a:p>
                      <a:pPr algn="ctr"/>
                      <a:endParaRPr lang="pt-BR" dirty="0">
                        <a:latin typeface="Segoe UI Light" panose="020B0502040204020203" pitchFamily="34" charset="0"/>
                        <a:cs typeface="Segoe UI Light" panose="020B0502040204020203" pitchFamily="34" charset="0"/>
                      </a:endParaRPr>
                    </a:p>
                  </a:txBody>
                  <a:tcPr/>
                </a:tc>
              </a:tr>
            </a:tbl>
          </a:graphicData>
        </a:graphic>
      </p:graphicFrame>
    </p:spTree>
    <p:extLst>
      <p:ext uri="{BB962C8B-B14F-4D97-AF65-F5344CB8AC3E}">
        <p14:creationId xmlns:p14="http://schemas.microsoft.com/office/powerpoint/2010/main" val="1188030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209827" y="3488578"/>
            <a:ext cx="1772345"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S.O.L.I.D</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772095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pt-BR" altLang="pt-BR"/>
              <a:t>18/5/2006</a:t>
            </a:r>
            <a:endParaRPr lang="pt-BR" altLang="en-US"/>
          </a:p>
        </p:txBody>
      </p:sp>
      <p:sp>
        <p:nvSpPr>
          <p:cNvPr id="6" name="Espaço Reservado para Rodapé 4"/>
          <p:cNvSpPr>
            <a:spLocks noGrp="1"/>
          </p:cNvSpPr>
          <p:nvPr>
            <p:ph type="ftr" sz="quarter" idx="11"/>
          </p:nvPr>
        </p:nvSpPr>
        <p:spPr/>
        <p:txBody>
          <a:bodyPr/>
          <a:lstStyle/>
          <a:p>
            <a:r>
              <a:rPr lang="pt-BR" altLang="en-US"/>
              <a:t>Capacitação Técnica</a:t>
            </a:r>
          </a:p>
        </p:txBody>
      </p:sp>
      <p:sp>
        <p:nvSpPr>
          <p:cNvPr id="552962" name="Rectangle 2"/>
          <p:cNvSpPr>
            <a:spLocks noGrp="1" noChangeArrowheads="1"/>
          </p:cNvSpPr>
          <p:nvPr>
            <p:ph type="title"/>
          </p:nvPr>
        </p:nvSpPr>
        <p:spPr>
          <a:xfrm>
            <a:off x="2197101" y="568326"/>
            <a:ext cx="7808913" cy="1146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Como construir bons métodos</a:t>
            </a:r>
          </a:p>
        </p:txBody>
      </p:sp>
      <p:sp>
        <p:nvSpPr>
          <p:cNvPr id="552963" name="Rectangle 3"/>
          <p:cNvSpPr>
            <a:spLocks noGrp="1" noChangeArrowheads="1"/>
          </p:cNvSpPr>
          <p:nvPr>
            <p:ph type="body" idx="1"/>
          </p:nvPr>
        </p:nvSpPr>
        <p:spPr>
          <a:xfrm>
            <a:off x="2197101" y="1906589"/>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22275" indent="-317500"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a:t>Um método bem projetado tem uma única função.</a:t>
            </a:r>
          </a:p>
          <a:p>
            <a:pPr marL="422275" indent="-317500"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a:t>O código deve ser auto-explicativo.</a:t>
            </a:r>
          </a:p>
          <a:p>
            <a:pPr marL="422275" indent="-317500"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a:t>Variáveis globais devem ser evitadas.</a:t>
            </a:r>
          </a:p>
          <a:p>
            <a:pPr marL="422275" indent="-317500"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a:t>Os parâmetros devem ser auto-explicativos e em pequena quantidade (7 é um bom limite superior).</a:t>
            </a:r>
          </a:p>
        </p:txBody>
      </p:sp>
      <p:sp>
        <p:nvSpPr>
          <p:cNvPr id="552964" name="Line 4"/>
          <p:cNvSpPr>
            <a:spLocks noChangeShapeType="1"/>
          </p:cNvSpPr>
          <p:nvPr/>
        </p:nvSpPr>
        <p:spPr bwMode="auto">
          <a:xfrm>
            <a:off x="2422526" y="1503364"/>
            <a:ext cx="7343775" cy="1587"/>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Tree>
    <p:extLst>
      <p:ext uri="{BB962C8B-B14F-4D97-AF65-F5344CB8AC3E}">
        <p14:creationId xmlns:p14="http://schemas.microsoft.com/office/powerpoint/2010/main" val="235387637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pt-BR" altLang="pt-BR"/>
              <a:t>18/5/2006</a:t>
            </a:r>
            <a:endParaRPr lang="pt-BR" altLang="en-US"/>
          </a:p>
        </p:txBody>
      </p:sp>
      <p:sp>
        <p:nvSpPr>
          <p:cNvPr id="6" name="Espaço Reservado para Rodapé 4"/>
          <p:cNvSpPr>
            <a:spLocks noGrp="1"/>
          </p:cNvSpPr>
          <p:nvPr>
            <p:ph type="ftr" sz="quarter" idx="11"/>
          </p:nvPr>
        </p:nvSpPr>
        <p:spPr/>
        <p:txBody>
          <a:bodyPr/>
          <a:lstStyle/>
          <a:p>
            <a:r>
              <a:rPr lang="pt-BR" altLang="en-US"/>
              <a:t>Capacitação Técnica</a:t>
            </a:r>
          </a:p>
        </p:txBody>
      </p:sp>
      <p:sp>
        <p:nvSpPr>
          <p:cNvPr id="555010" name="Rectangle 2"/>
          <p:cNvSpPr>
            <a:spLocks noGrp="1" noChangeArrowheads="1"/>
          </p:cNvSpPr>
          <p:nvPr>
            <p:ph type="title"/>
          </p:nvPr>
        </p:nvSpPr>
        <p:spPr>
          <a:xfrm>
            <a:off x="2197101" y="568326"/>
            <a:ext cx="7808913" cy="1146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Como construir bons métodos</a:t>
            </a:r>
          </a:p>
        </p:txBody>
      </p:sp>
      <p:sp>
        <p:nvSpPr>
          <p:cNvPr id="555011" name="Rectangle 3"/>
          <p:cNvSpPr>
            <a:spLocks noGrp="1" noChangeArrowheads="1"/>
          </p:cNvSpPr>
          <p:nvPr>
            <p:ph type="body" idx="1"/>
          </p:nvPr>
        </p:nvSpPr>
        <p:spPr>
          <a:xfrm>
            <a:off x="2197101" y="1628776"/>
            <a:ext cx="7808913" cy="4494213"/>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22275" indent="-317500"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a:t>Métodos devem implementar </a:t>
            </a:r>
            <a:r>
              <a:rPr lang="en-GB" altLang="pt-BR" i="1"/>
              <a:t>abstrações do problema modelado.</a:t>
            </a:r>
          </a:p>
          <a:p>
            <a:pPr marL="422275" indent="-317500"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i="1"/>
              <a:t>Um bom método deve ser coeso: ter uma e apenas uma função.</a:t>
            </a:r>
          </a:p>
          <a:p>
            <a:pPr marL="422275" indent="-317500"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i="1"/>
              <a:t>Um bom programa deve seguir convenções de construção:</a:t>
            </a:r>
          </a:p>
          <a:p>
            <a:pPr marL="1285875" lvl="2" indent="-2127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i="1"/>
              <a:t>Variáveis devem ter nomes padronizados.</a:t>
            </a:r>
          </a:p>
          <a:p>
            <a:pPr marL="1285875" lvl="2" indent="-212725"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i="1"/>
              <a:t>Os parâmetros devem ser organizados de uma forma padrão, p.ex. obedecendo à ordem entrada/alteração/saída/mensagens de erro.</a:t>
            </a:r>
          </a:p>
        </p:txBody>
      </p:sp>
      <p:sp>
        <p:nvSpPr>
          <p:cNvPr id="555012" name="Line 4"/>
          <p:cNvSpPr>
            <a:spLocks noChangeShapeType="1"/>
          </p:cNvSpPr>
          <p:nvPr/>
        </p:nvSpPr>
        <p:spPr bwMode="auto">
          <a:xfrm>
            <a:off x="2422526" y="1503364"/>
            <a:ext cx="7343775" cy="1587"/>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Tree>
    <p:extLst>
      <p:ext uri="{BB962C8B-B14F-4D97-AF65-F5344CB8AC3E}">
        <p14:creationId xmlns:p14="http://schemas.microsoft.com/office/powerpoint/2010/main" val="123864996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p:txBody>
          <a:bodyPr/>
          <a:lstStyle/>
          <a:p>
            <a:r>
              <a:rPr lang="pt-BR" altLang="pt-BR"/>
              <a:t>18/5/2006</a:t>
            </a:r>
            <a:endParaRPr lang="pt-BR" altLang="en-US"/>
          </a:p>
        </p:txBody>
      </p:sp>
      <p:sp>
        <p:nvSpPr>
          <p:cNvPr id="6" name="Espaço Reservado para Rodapé 4"/>
          <p:cNvSpPr>
            <a:spLocks noGrp="1"/>
          </p:cNvSpPr>
          <p:nvPr>
            <p:ph type="ftr" sz="quarter" idx="11"/>
          </p:nvPr>
        </p:nvSpPr>
        <p:spPr/>
        <p:txBody>
          <a:bodyPr/>
          <a:lstStyle/>
          <a:p>
            <a:r>
              <a:rPr lang="pt-BR" altLang="en-US"/>
              <a:t>Capacitação Técnica</a:t>
            </a:r>
          </a:p>
        </p:txBody>
      </p:sp>
      <p:sp>
        <p:nvSpPr>
          <p:cNvPr id="557058" name="Rectangle 2"/>
          <p:cNvSpPr>
            <a:spLocks noGrp="1" noChangeArrowheads="1"/>
          </p:cNvSpPr>
          <p:nvPr>
            <p:ph type="title"/>
          </p:nvPr>
        </p:nvSpPr>
        <p:spPr>
          <a:xfrm>
            <a:off x="2197101" y="568326"/>
            <a:ext cx="7808913" cy="1146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chor="ctr">
            <a:normAutofit/>
          </a:bodyPr>
          <a:lstStyle/>
          <a:p>
            <a:pPr defTabSz="449263">
              <a:lnSpc>
                <a:spcPts val="4575"/>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pt-BR">
                <a:solidFill>
                  <a:srgbClr val="004A4A"/>
                </a:solidFill>
                <a:latin typeface="Franklin Gothic Medium" panose="020B0603020102020204" pitchFamily="34" charset="0"/>
              </a:rPr>
              <a:t>Como construir bons métodos</a:t>
            </a:r>
          </a:p>
        </p:txBody>
      </p:sp>
      <p:sp>
        <p:nvSpPr>
          <p:cNvPr id="557059" name="Rectangle 3"/>
          <p:cNvSpPr>
            <a:spLocks noGrp="1" noChangeArrowheads="1"/>
          </p:cNvSpPr>
          <p:nvPr>
            <p:ph type="body" idx="1"/>
          </p:nvPr>
        </p:nvSpPr>
        <p:spPr>
          <a:xfrm>
            <a:off x="2197101" y="1906589"/>
            <a:ext cx="7808913" cy="4321175"/>
          </a:xfrm>
          <a:ln/>
          <a:extLst>
            <a:ext uri="{91240B29-F687-4F45-9708-019B960494DF}">
              <a14:hiddenLine xmlns:a14="http://schemas.microsoft.com/office/drawing/2010/main" w="9525">
                <a:solidFill>
                  <a:srgbClr val="000000"/>
                </a:solidFill>
                <a:miter lim="800000"/>
                <a:headEnd/>
                <a:tailEnd/>
              </a14:hiddenLine>
            </a:ext>
          </a:extLst>
        </p:spPr>
        <p:txBody>
          <a:bodyPr vert="horz" lIns="0" tIns="0" rIns="0" bIns="0" rtlCol="0">
            <a:normAutofit/>
          </a:bodyPr>
          <a:lstStyle/>
          <a:p>
            <a:pPr marL="422275" indent="-317500"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i="1"/>
              <a:t>Todos os parâmetros de um método devem ser utilizados (ou seja, não devem existir parâmetros desnecessários).</a:t>
            </a:r>
          </a:p>
          <a:p>
            <a:pPr marL="422275" indent="-317500" defTabSz="449263">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pt-BR" i="1"/>
              <a:t>Encapsulamento: variáveis e métodos privados devem ser preferidos com relação aos públicos.</a:t>
            </a:r>
          </a:p>
        </p:txBody>
      </p:sp>
      <p:sp>
        <p:nvSpPr>
          <p:cNvPr id="557060" name="Line 4"/>
          <p:cNvSpPr>
            <a:spLocks noChangeShapeType="1"/>
          </p:cNvSpPr>
          <p:nvPr/>
        </p:nvSpPr>
        <p:spPr bwMode="auto">
          <a:xfrm>
            <a:off x="2422526" y="1503364"/>
            <a:ext cx="7343775" cy="1587"/>
          </a:xfrm>
          <a:prstGeom prst="line">
            <a:avLst/>
          </a:prstGeom>
          <a:noFill/>
          <a:ln w="3600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Tree>
    <p:extLst>
      <p:ext uri="{BB962C8B-B14F-4D97-AF65-F5344CB8AC3E}">
        <p14:creationId xmlns:p14="http://schemas.microsoft.com/office/powerpoint/2010/main" val="30620740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http://web.mundodastribos.com/640967-Cursos-gratuitos-de-f%C3%A9rias-Faculdade-Anhanguera-2013-630x3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36695" y="0"/>
            <a:ext cx="1643269" cy="10192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4963318" y="3488578"/>
            <a:ext cx="2265364"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Calendário</a:t>
            </a:r>
          </a:p>
        </p:txBody>
      </p:sp>
    </p:spTree>
    <p:extLst>
      <p:ext uri="{BB962C8B-B14F-4D97-AF65-F5344CB8AC3E}">
        <p14:creationId xmlns:p14="http://schemas.microsoft.com/office/powerpoint/2010/main" val="9530838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1636295"/>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http://web.mundodastribos.com/640967-Cursos-gratuitos-de-f%C3%A9rias-Faculdade-Anhanguera-2013-630x3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0835" y="17044"/>
            <a:ext cx="2531165" cy="156993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3713072" y="1849233"/>
            <a:ext cx="6096349" cy="584775"/>
          </a:xfrm>
          <a:prstGeom prst="rect">
            <a:avLst/>
          </a:prstGeom>
          <a:noFill/>
        </p:spPr>
        <p:txBody>
          <a:bodyPr wrap="none" rtlCol="0">
            <a:spAutoFit/>
          </a:bodyPr>
          <a:lstStyle/>
          <a:p>
            <a:r>
              <a:rPr lang="pt-BR" sz="32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32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5078156" y="4898058"/>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8" name="CaixaDeTexto 7"/>
          <p:cNvSpPr txBox="1"/>
          <p:nvPr/>
        </p:nvSpPr>
        <p:spPr>
          <a:xfrm>
            <a:off x="4420701" y="3451698"/>
            <a:ext cx="3350597" cy="1107996"/>
          </a:xfrm>
          <a:prstGeom prst="rect">
            <a:avLst/>
          </a:prstGeom>
          <a:noFill/>
        </p:spPr>
        <p:txBody>
          <a:bodyPr wrap="none" rtlCol="0">
            <a:spAutoFit/>
          </a:bodyPr>
          <a:lstStyle/>
          <a:p>
            <a:r>
              <a:rPr lang="pt-BR" sz="6600" dirty="0" smtClean="0">
                <a:latin typeface="Segoe UI Light" panose="020B0502040204020203" pitchFamily="34" charset="0"/>
                <a:cs typeface="Segoe UI Light" panose="020B0502040204020203" pitchFamily="34" charset="0"/>
              </a:rPr>
              <a:t>Dúvidas?</a:t>
            </a:r>
          </a:p>
        </p:txBody>
      </p:sp>
    </p:spTree>
    <p:extLst>
      <p:ext uri="{BB962C8B-B14F-4D97-AF65-F5344CB8AC3E}">
        <p14:creationId xmlns:p14="http://schemas.microsoft.com/office/powerpoint/2010/main" val="4166637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http://web.mundodastribos.com/640967-Cursos-gratuitos-de-f%C3%A9rias-Faculdade-Anhanguera-2013-630x3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36695" y="0"/>
            <a:ext cx="1643269" cy="10192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414778" y="1485649"/>
            <a:ext cx="6664389"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Calendário – Provas e Reposições</a:t>
            </a:r>
          </a:p>
        </p:txBody>
      </p:sp>
      <p:graphicFrame>
        <p:nvGraphicFramePr>
          <p:cNvPr id="3" name="Tabela 2"/>
          <p:cNvGraphicFramePr>
            <a:graphicFrameLocks noGrp="1"/>
          </p:cNvGraphicFramePr>
          <p:nvPr>
            <p:extLst>
              <p:ext uri="{D42A27DB-BD31-4B8C-83A1-F6EECF244321}">
                <p14:modId xmlns:p14="http://schemas.microsoft.com/office/powerpoint/2010/main" val="1953836637"/>
              </p:ext>
            </p:extLst>
          </p:nvPr>
        </p:nvGraphicFramePr>
        <p:xfrm>
          <a:off x="3525672" y="2722882"/>
          <a:ext cx="7924800" cy="3457575"/>
        </p:xfrm>
        <a:graphic>
          <a:graphicData uri="http://schemas.openxmlformats.org/drawingml/2006/table">
            <a:tbl>
              <a:tblPr/>
              <a:tblGrid>
                <a:gridCol w="1320800"/>
                <a:gridCol w="1320800"/>
                <a:gridCol w="1320800"/>
                <a:gridCol w="1320800"/>
                <a:gridCol w="1320800"/>
                <a:gridCol w="1320800"/>
              </a:tblGrid>
              <a:tr h="390525">
                <a:tc>
                  <a:txBody>
                    <a:bodyPr/>
                    <a:lstStyle/>
                    <a:p>
                      <a:pPr algn="l" rtl="0" fontAlgn="b"/>
                      <a:r>
                        <a:rPr lang="pt-BR" sz="2000" b="0" i="0" u="none" strike="noStrike" dirty="0">
                          <a:solidFill>
                            <a:srgbClr val="FFFFFF"/>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00000"/>
                    </a:solidFill>
                  </a:tcPr>
                </a:tc>
                <a:tc>
                  <a:txBody>
                    <a:bodyPr/>
                    <a:lstStyle/>
                    <a:p>
                      <a:pPr algn="ctr" rtl="0" fontAlgn="b"/>
                      <a:r>
                        <a:rPr lang="pt-BR" sz="2000" b="0" i="0" u="none" strike="noStrike">
                          <a:solidFill>
                            <a:srgbClr val="FFFFFF"/>
                          </a:solidFill>
                          <a:effectLst/>
                          <a:latin typeface="Segoe UI Light" panose="020B0502040204020203" pitchFamily="34" charset="0"/>
                        </a:rPr>
                        <a:t>Agosto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00000"/>
                    </a:solidFill>
                  </a:tcPr>
                </a:tc>
                <a:tc>
                  <a:txBody>
                    <a:bodyPr/>
                    <a:lstStyle/>
                    <a:p>
                      <a:pPr algn="ctr" rtl="0" fontAlgn="b"/>
                      <a:r>
                        <a:rPr lang="pt-BR" sz="2000" b="0" i="0" u="none" strike="noStrike">
                          <a:solidFill>
                            <a:srgbClr val="FFFFFF"/>
                          </a:solidFill>
                          <a:effectLst/>
                          <a:latin typeface="Segoe UI Light" panose="020B0502040204020203" pitchFamily="34" charset="0"/>
                        </a:rPr>
                        <a:t>Setembro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00000"/>
                    </a:solidFill>
                  </a:tcPr>
                </a:tc>
                <a:tc>
                  <a:txBody>
                    <a:bodyPr/>
                    <a:lstStyle/>
                    <a:p>
                      <a:pPr algn="ctr" rtl="0" fontAlgn="b"/>
                      <a:r>
                        <a:rPr lang="pt-BR" sz="2000" b="0" i="0" u="none" strike="noStrike">
                          <a:solidFill>
                            <a:srgbClr val="FFFFFF"/>
                          </a:solidFill>
                          <a:effectLst/>
                          <a:latin typeface="Segoe UI Light" panose="020B0502040204020203" pitchFamily="34" charset="0"/>
                        </a:rPr>
                        <a:t>Outubro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00000"/>
                    </a:solidFill>
                  </a:tcPr>
                </a:tc>
                <a:tc>
                  <a:txBody>
                    <a:bodyPr/>
                    <a:lstStyle/>
                    <a:p>
                      <a:pPr algn="ctr" rtl="0" fontAlgn="b"/>
                      <a:r>
                        <a:rPr lang="pt-BR" sz="2000" b="0" i="0" u="none" strike="noStrike">
                          <a:solidFill>
                            <a:srgbClr val="FFFFFF"/>
                          </a:solidFill>
                          <a:effectLst/>
                          <a:latin typeface="Segoe UI Light" panose="020B0502040204020203" pitchFamily="34" charset="0"/>
                        </a:rPr>
                        <a:t>Novembro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00000"/>
                    </a:solidFill>
                  </a:tcPr>
                </a:tc>
                <a:tc>
                  <a:txBody>
                    <a:bodyPr/>
                    <a:lstStyle/>
                    <a:p>
                      <a:pPr algn="ctr" rtl="0" fontAlgn="b"/>
                      <a:r>
                        <a:rPr lang="pt-BR" sz="2000" b="0" i="0" u="none" strike="noStrike">
                          <a:solidFill>
                            <a:srgbClr val="FFFFFF"/>
                          </a:solidFill>
                          <a:effectLst/>
                          <a:latin typeface="Segoe UI Light" panose="020B0502040204020203" pitchFamily="34" charset="0"/>
                        </a:rPr>
                        <a:t>Dezembro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00000"/>
                    </a:solidFill>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1</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7</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dirty="0">
                          <a:solidFill>
                            <a:srgbClr val="000000"/>
                          </a:solidFill>
                          <a:effectLst/>
                          <a:latin typeface="Segoe UI Light" panose="020B0502040204020203" pitchFamily="34" charset="0"/>
                        </a:rPr>
                        <a:t>4</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FFD966"/>
                    </a:solidFill>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2</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9</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14</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dirty="0">
                          <a:solidFill>
                            <a:srgbClr val="000000"/>
                          </a:solidFill>
                          <a:effectLst/>
                          <a:latin typeface="Segoe UI Light" panose="020B0502040204020203" pitchFamily="34" charset="0"/>
                        </a:rPr>
                        <a:t>11</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9</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3</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19</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16</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21</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18</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16</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B4C6E7"/>
                    </a:solidFill>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4</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26</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23</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28</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30</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FFD966"/>
                    </a:solidFill>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33375">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r>
              <a:tr h="390525">
                <a:tc>
                  <a:txBody>
                    <a:bodyPr/>
                    <a:lstStyle/>
                    <a:p>
                      <a:pPr algn="l" rtl="0" fontAlgn="b"/>
                      <a:r>
                        <a:rPr lang="pt-BR" sz="2000" b="0" i="0" u="none" strike="noStrike">
                          <a:solidFill>
                            <a:srgbClr val="806000"/>
                          </a:solidFill>
                          <a:effectLst/>
                          <a:latin typeface="Segoe UI Light" panose="020B0502040204020203" pitchFamily="34" charset="0"/>
                        </a:rPr>
                        <a:t>Prova 1ºB</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r" rtl="0" fontAlgn="b"/>
                      <a:r>
                        <a:rPr lang="pt-BR" sz="2000" b="0" i="0" u="none" strike="noStrike">
                          <a:solidFill>
                            <a:srgbClr val="806000"/>
                          </a:solidFill>
                          <a:effectLst/>
                          <a:latin typeface="Segoe UI Light" panose="020B0502040204020203" pitchFamily="34" charset="0"/>
                        </a:rPr>
                        <a:t>30/09/2015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305496"/>
                          </a:solidFill>
                          <a:effectLst/>
                          <a:latin typeface="Segoe UI Light" panose="020B0502040204020203" pitchFamily="34" charset="0"/>
                        </a:rPr>
                        <a:t>Substitutiva</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r" rtl="0" fontAlgn="b"/>
                      <a:r>
                        <a:rPr lang="pt-BR" sz="2000" b="0" i="0" u="none" strike="noStrike">
                          <a:solidFill>
                            <a:srgbClr val="305496"/>
                          </a:solidFill>
                          <a:effectLst/>
                          <a:latin typeface="Segoe UI Light" panose="020B0502040204020203" pitchFamily="34" charset="0"/>
                        </a:rPr>
                        <a:t>16/12/2015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90525">
                <a:tc>
                  <a:txBody>
                    <a:bodyPr/>
                    <a:lstStyle/>
                    <a:p>
                      <a:pPr algn="l" rtl="0" fontAlgn="b"/>
                      <a:r>
                        <a:rPr lang="pt-BR" sz="2000" b="0" i="0" u="none" strike="noStrike">
                          <a:solidFill>
                            <a:srgbClr val="806000"/>
                          </a:solidFill>
                          <a:effectLst/>
                          <a:latin typeface="Segoe UI Light" panose="020B0502040204020203" pitchFamily="34" charset="0"/>
                        </a:rPr>
                        <a:t>Prova Final</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r" rtl="0" fontAlgn="b"/>
                      <a:r>
                        <a:rPr lang="pt-BR" sz="2000" b="0" i="0" u="none" strike="noStrike">
                          <a:solidFill>
                            <a:srgbClr val="806000"/>
                          </a:solidFill>
                          <a:effectLst/>
                          <a:latin typeface="Segoe UI Light" panose="020B0502040204020203" pitchFamily="34" charset="0"/>
                        </a:rPr>
                        <a:t>02/12/2015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dirty="0">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357539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http://web.mundodastribos.com/640967-Cursos-gratuitos-de-f%C3%A9rias-Faculdade-Anhanguera-2013-630x34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36695" y="0"/>
            <a:ext cx="1643269" cy="1019223"/>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7796885" y="1385288"/>
            <a:ext cx="3659400"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Calendário - ATPS</a:t>
            </a:r>
          </a:p>
        </p:txBody>
      </p:sp>
      <p:graphicFrame>
        <p:nvGraphicFramePr>
          <p:cNvPr id="7" name="Tabela 6"/>
          <p:cNvGraphicFramePr>
            <a:graphicFrameLocks noGrp="1"/>
          </p:cNvGraphicFramePr>
          <p:nvPr>
            <p:extLst>
              <p:ext uri="{D42A27DB-BD31-4B8C-83A1-F6EECF244321}">
                <p14:modId xmlns:p14="http://schemas.microsoft.com/office/powerpoint/2010/main" val="2313769241"/>
              </p:ext>
            </p:extLst>
          </p:nvPr>
        </p:nvGraphicFramePr>
        <p:xfrm>
          <a:off x="304800" y="2804769"/>
          <a:ext cx="7924800" cy="3457575"/>
        </p:xfrm>
        <a:graphic>
          <a:graphicData uri="http://schemas.openxmlformats.org/drawingml/2006/table">
            <a:tbl>
              <a:tblPr/>
              <a:tblGrid>
                <a:gridCol w="1320800"/>
                <a:gridCol w="1320800"/>
                <a:gridCol w="1320800"/>
                <a:gridCol w="1320800"/>
                <a:gridCol w="1320800"/>
                <a:gridCol w="1320800"/>
              </a:tblGrid>
              <a:tr h="390525">
                <a:tc>
                  <a:txBody>
                    <a:bodyPr/>
                    <a:lstStyle/>
                    <a:p>
                      <a:pPr algn="l" rtl="0" fontAlgn="b"/>
                      <a:r>
                        <a:rPr lang="pt-BR" sz="2000" b="0" i="0" u="none" strike="noStrike" dirty="0">
                          <a:solidFill>
                            <a:srgbClr val="FFFFFF"/>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chemeClr val="accent5">
                        <a:lumMod val="75000"/>
                      </a:schemeClr>
                    </a:solidFill>
                  </a:tcPr>
                </a:tc>
                <a:tc>
                  <a:txBody>
                    <a:bodyPr/>
                    <a:lstStyle/>
                    <a:p>
                      <a:pPr algn="ctr" rtl="0" fontAlgn="b"/>
                      <a:r>
                        <a:rPr lang="pt-BR" sz="2000" b="0" i="0" u="none" strike="noStrike" dirty="0">
                          <a:solidFill>
                            <a:srgbClr val="FFFFFF"/>
                          </a:solidFill>
                          <a:effectLst/>
                          <a:latin typeface="Segoe UI Light" panose="020B0502040204020203" pitchFamily="34" charset="0"/>
                        </a:rPr>
                        <a:t>Agosto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chemeClr val="accent5">
                        <a:lumMod val="75000"/>
                      </a:schemeClr>
                    </a:solidFill>
                  </a:tcPr>
                </a:tc>
                <a:tc>
                  <a:txBody>
                    <a:bodyPr/>
                    <a:lstStyle/>
                    <a:p>
                      <a:pPr algn="ctr" rtl="0" fontAlgn="b"/>
                      <a:r>
                        <a:rPr lang="pt-BR" sz="2000" b="0" i="0" u="none" strike="noStrike" dirty="0">
                          <a:solidFill>
                            <a:srgbClr val="FFFFFF"/>
                          </a:solidFill>
                          <a:effectLst/>
                          <a:latin typeface="Segoe UI Light" panose="020B0502040204020203" pitchFamily="34" charset="0"/>
                        </a:rPr>
                        <a:t>Setembro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chemeClr val="accent5">
                        <a:lumMod val="75000"/>
                      </a:schemeClr>
                    </a:solidFill>
                  </a:tcPr>
                </a:tc>
                <a:tc>
                  <a:txBody>
                    <a:bodyPr/>
                    <a:lstStyle/>
                    <a:p>
                      <a:pPr algn="ctr" rtl="0" fontAlgn="b"/>
                      <a:r>
                        <a:rPr lang="pt-BR" sz="2000" b="0" i="0" u="none" strike="noStrike" dirty="0">
                          <a:solidFill>
                            <a:srgbClr val="FFFFFF"/>
                          </a:solidFill>
                          <a:effectLst/>
                          <a:latin typeface="Segoe UI Light" panose="020B0502040204020203" pitchFamily="34" charset="0"/>
                        </a:rPr>
                        <a:t>Outubro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chemeClr val="accent5">
                        <a:lumMod val="75000"/>
                      </a:schemeClr>
                    </a:solidFill>
                  </a:tcPr>
                </a:tc>
                <a:tc>
                  <a:txBody>
                    <a:bodyPr/>
                    <a:lstStyle/>
                    <a:p>
                      <a:pPr algn="ctr" rtl="0" fontAlgn="b"/>
                      <a:r>
                        <a:rPr lang="pt-BR" sz="2000" b="0" i="0" u="none" strike="noStrike" dirty="0">
                          <a:solidFill>
                            <a:srgbClr val="FFFFFF"/>
                          </a:solidFill>
                          <a:effectLst/>
                          <a:latin typeface="Segoe UI Light" panose="020B0502040204020203" pitchFamily="34" charset="0"/>
                        </a:rPr>
                        <a:t>Novembro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chemeClr val="accent5">
                        <a:lumMod val="75000"/>
                      </a:schemeClr>
                    </a:solidFill>
                  </a:tcPr>
                </a:tc>
                <a:tc>
                  <a:txBody>
                    <a:bodyPr/>
                    <a:lstStyle/>
                    <a:p>
                      <a:pPr algn="ctr" rtl="0" fontAlgn="b"/>
                      <a:r>
                        <a:rPr lang="pt-BR" sz="2000" b="0" i="0" u="none" strike="noStrike" dirty="0">
                          <a:solidFill>
                            <a:srgbClr val="FFFFFF"/>
                          </a:solidFill>
                          <a:effectLst/>
                          <a:latin typeface="Segoe UI Light" panose="020B0502040204020203" pitchFamily="34" charset="0"/>
                        </a:rPr>
                        <a:t>Dezembro</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chemeClr val="accent5">
                        <a:lumMod val="75000"/>
                      </a:schemeClr>
                    </a:solidFill>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1</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7</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B4C6E7"/>
                    </a:solidFill>
                  </a:tcPr>
                </a:tc>
                <a:tc>
                  <a:txBody>
                    <a:bodyPr/>
                    <a:lstStyle/>
                    <a:p>
                      <a:pPr algn="ctr" rtl="0" fontAlgn="b"/>
                      <a:r>
                        <a:rPr lang="pt-BR" sz="2000" b="0" i="0" u="none" strike="noStrike">
                          <a:solidFill>
                            <a:srgbClr val="000000"/>
                          </a:solidFill>
                          <a:effectLst/>
                          <a:latin typeface="Segoe UI Light" panose="020B0502040204020203" pitchFamily="34" charset="0"/>
                        </a:rPr>
                        <a:t>4</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B4C6E7"/>
                    </a:solidFill>
                  </a:tcPr>
                </a:tc>
                <a:tc>
                  <a:txBody>
                    <a:bodyPr/>
                    <a:lstStyle/>
                    <a:p>
                      <a:pPr algn="ctr" rtl="0" fontAlgn="b"/>
                      <a:r>
                        <a:rPr lang="pt-BR" sz="2000" b="0" i="0" u="none" strike="noStrike">
                          <a:solidFill>
                            <a:srgbClr val="000000"/>
                          </a:solidFill>
                          <a:effectLst/>
                          <a:latin typeface="Segoe UI Light" panose="020B0502040204020203" pitchFamily="34" charset="0"/>
                        </a:rPr>
                        <a:t>2</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2</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9</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14</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11</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9</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3</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19</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16</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B4C6E7"/>
                    </a:solidFill>
                  </a:tcPr>
                </a:tc>
                <a:tc>
                  <a:txBody>
                    <a:bodyPr/>
                    <a:lstStyle/>
                    <a:p>
                      <a:pPr algn="ctr" rtl="0" fontAlgn="b"/>
                      <a:r>
                        <a:rPr lang="pt-BR" sz="2000" b="0" i="0" u="none" strike="noStrike">
                          <a:solidFill>
                            <a:srgbClr val="000000"/>
                          </a:solidFill>
                          <a:effectLst/>
                          <a:latin typeface="Segoe UI Light" panose="020B0502040204020203" pitchFamily="34" charset="0"/>
                        </a:rPr>
                        <a:t>21</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18</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16</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4</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26</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23</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28</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25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B4C6E7"/>
                    </a:solidFill>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90525">
                <a:tc>
                  <a:txBody>
                    <a:bodyPr/>
                    <a:lstStyle/>
                    <a:p>
                      <a:pPr algn="l" rtl="0" fontAlgn="b"/>
                      <a:r>
                        <a:rPr lang="pt-BR" sz="2000" b="0" i="0" u="none" strike="noStrike">
                          <a:solidFill>
                            <a:srgbClr val="000000"/>
                          </a:solidFill>
                          <a:effectLst/>
                          <a:latin typeface="Segoe UI Light" panose="020B0502040204020203" pitchFamily="34" charset="0"/>
                        </a:rPr>
                        <a:t>Semana 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30</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33375">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c>
                  <a:txBody>
                    <a:bodyPr/>
                    <a:lstStyle/>
                    <a:p>
                      <a:pPr algn="l" rtl="0" fontAlgn="b"/>
                      <a:r>
                        <a:rPr lang="pt-BR" sz="20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AEAAAA"/>
                    </a:solidFill>
                  </a:tcPr>
                </a:tc>
              </a:tr>
              <a:tr h="390525">
                <a:tc>
                  <a:txBody>
                    <a:bodyPr/>
                    <a:lstStyle/>
                    <a:p>
                      <a:pPr algn="l" rtl="0" fontAlgn="b"/>
                      <a:r>
                        <a:rPr lang="pt-BR" sz="2000" b="0" i="0" u="none" strike="noStrike">
                          <a:solidFill>
                            <a:srgbClr val="305496"/>
                          </a:solidFill>
                          <a:effectLst/>
                          <a:latin typeface="Segoe UI Light" panose="020B0502040204020203" pitchFamily="34" charset="0"/>
                        </a:rPr>
                        <a:t>ATPS 1</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r" rtl="0" fontAlgn="b"/>
                      <a:r>
                        <a:rPr lang="pt-BR" sz="2000" b="0" i="0" u="none" strike="noStrike">
                          <a:solidFill>
                            <a:srgbClr val="305496"/>
                          </a:solidFill>
                          <a:effectLst/>
                          <a:latin typeface="Segoe UI Light" panose="020B0502040204020203" pitchFamily="34" charset="0"/>
                        </a:rPr>
                        <a:t>16/09/2015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305496"/>
                          </a:solidFill>
                          <a:effectLst/>
                          <a:latin typeface="Segoe UI Light" panose="020B0502040204020203" pitchFamily="34" charset="0"/>
                        </a:rPr>
                        <a:t>ATPS 3</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r" rtl="0" fontAlgn="b"/>
                      <a:r>
                        <a:rPr lang="pt-BR" sz="2000" b="0" i="0" u="none" strike="noStrike">
                          <a:solidFill>
                            <a:srgbClr val="305496"/>
                          </a:solidFill>
                          <a:effectLst/>
                          <a:latin typeface="Segoe UI Light" panose="020B0502040204020203" pitchFamily="34" charset="0"/>
                        </a:rPr>
                        <a:t>04/11/2015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r h="390525">
                <a:tc>
                  <a:txBody>
                    <a:bodyPr/>
                    <a:lstStyle/>
                    <a:p>
                      <a:pPr algn="l" rtl="0" fontAlgn="b"/>
                      <a:r>
                        <a:rPr lang="pt-BR" sz="2000" b="0" i="0" u="none" strike="noStrike">
                          <a:solidFill>
                            <a:srgbClr val="305496"/>
                          </a:solidFill>
                          <a:effectLst/>
                          <a:latin typeface="Segoe UI Light" panose="020B0502040204020203" pitchFamily="34" charset="0"/>
                        </a:rPr>
                        <a:t>ATPS 2</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r" rtl="0" fontAlgn="b"/>
                      <a:r>
                        <a:rPr lang="pt-BR" sz="2000" b="0" i="0" u="none" strike="noStrike">
                          <a:solidFill>
                            <a:srgbClr val="305496"/>
                          </a:solidFill>
                          <a:effectLst/>
                          <a:latin typeface="Segoe UI Light" panose="020B0502040204020203" pitchFamily="34" charset="0"/>
                        </a:rPr>
                        <a:t>07/10/2015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a:solidFill>
                            <a:srgbClr val="305496"/>
                          </a:solidFill>
                          <a:effectLst/>
                          <a:latin typeface="Segoe UI Light" panose="020B0502040204020203" pitchFamily="34" charset="0"/>
                        </a:rPr>
                        <a:t>ATPS 4</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r" rtl="0" fontAlgn="b"/>
                      <a:r>
                        <a:rPr lang="pt-BR" sz="2000" b="0" i="0" u="none" strike="noStrike">
                          <a:solidFill>
                            <a:srgbClr val="305496"/>
                          </a:solidFill>
                          <a:effectLst/>
                          <a:latin typeface="Segoe UI Light" panose="020B0502040204020203" pitchFamily="34" charset="0"/>
                        </a:rPr>
                        <a:t>25/11/2015</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l" rtl="0" fontAlgn="b"/>
                      <a:r>
                        <a:rPr lang="pt-BR" sz="2000" b="0" i="0" u="none" strike="noStrike" dirty="0">
                          <a:solidFill>
                            <a:srgbClr val="000000"/>
                          </a:solidFill>
                          <a:effectLst/>
                          <a:latin typeface="Segoe UI Light" panose="020B0502040204020203" pitchFamily="34" charset="0"/>
                        </a:rPr>
                        <a:t> </a:t>
                      </a:r>
                    </a:p>
                  </a:txBody>
                  <a:tcPr marL="9525" marR="9525" marT="9525" marB="0" anchor="b">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237237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2192000" cy="1010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172278" y="142060"/>
            <a:ext cx="4617226" cy="461665"/>
          </a:xfrm>
          <a:prstGeom prst="rect">
            <a:avLst/>
          </a:prstGeom>
          <a:noFill/>
        </p:spPr>
        <p:txBody>
          <a:bodyPr wrap="none" rtlCol="0">
            <a:spAutoFit/>
          </a:bodyPr>
          <a:lstStyle/>
          <a:p>
            <a:r>
              <a:rPr lang="pt-BR" sz="2400" dirty="0" smtClean="0">
                <a:solidFill>
                  <a:schemeClr val="bg1"/>
                </a:solidFill>
                <a:latin typeface="Segoe UI Light" panose="020B0502040204020203" pitchFamily="34" charset="0"/>
                <a:cs typeface="Segoe UI Light" panose="020B0502040204020203" pitchFamily="34" charset="0"/>
              </a:rPr>
              <a:t>Programação Orientada a Objetos</a:t>
            </a:r>
            <a:endParaRPr lang="pt-BR" sz="2400" dirty="0">
              <a:solidFill>
                <a:schemeClr val="bg1"/>
              </a:solidFill>
              <a:latin typeface="Segoe UI Light" panose="020B0502040204020203" pitchFamily="34" charset="0"/>
              <a:cs typeface="Segoe UI Light" panose="020B0502040204020203" pitchFamily="34" charset="0"/>
            </a:endParaRPr>
          </a:p>
        </p:txBody>
      </p:sp>
      <p:sp>
        <p:nvSpPr>
          <p:cNvPr id="6" name="CaixaDeTexto 5"/>
          <p:cNvSpPr txBox="1"/>
          <p:nvPr/>
        </p:nvSpPr>
        <p:spPr>
          <a:xfrm>
            <a:off x="304800" y="460940"/>
            <a:ext cx="2035685" cy="369332"/>
          </a:xfrm>
          <a:prstGeom prst="rect">
            <a:avLst/>
          </a:prstGeom>
          <a:noFill/>
        </p:spPr>
        <p:txBody>
          <a:bodyPr wrap="none" rtlCol="0">
            <a:spAutoFit/>
          </a:bodyPr>
          <a:lstStyle/>
          <a:p>
            <a:r>
              <a:rPr lang="pt-BR" dirty="0" smtClean="0">
                <a:latin typeface="Segoe UI Light" panose="020B0502040204020203" pitchFamily="34" charset="0"/>
                <a:cs typeface="Segoe UI Light" panose="020B0502040204020203" pitchFamily="34" charset="0"/>
              </a:rPr>
              <a:t>Prof. Charles Fortes</a:t>
            </a:r>
          </a:p>
        </p:txBody>
      </p:sp>
      <p:sp>
        <p:nvSpPr>
          <p:cNvPr id="9" name="Retângulo 8"/>
          <p:cNvSpPr/>
          <p:nvPr/>
        </p:nvSpPr>
        <p:spPr>
          <a:xfrm>
            <a:off x="15566" y="6612835"/>
            <a:ext cx="12192000" cy="24516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5050217" y="3488578"/>
            <a:ext cx="2122697" cy="646331"/>
          </a:xfrm>
          <a:prstGeom prst="rect">
            <a:avLst/>
          </a:prstGeom>
          <a:noFill/>
        </p:spPr>
        <p:txBody>
          <a:bodyPr wrap="none" rtlCol="0">
            <a:spAutoFit/>
          </a:bodyPr>
          <a:lstStyle/>
          <a:p>
            <a:r>
              <a:rPr lang="pt-BR" sz="3600" dirty="0" smtClean="0">
                <a:solidFill>
                  <a:srgbClr val="C00000"/>
                </a:solidFill>
                <a:latin typeface="Segoe UI Light" panose="020B0502040204020203" pitchFamily="34" charset="0"/>
                <a:cs typeface="Segoe UI Light" panose="020B0502040204020203" pitchFamily="34" charset="0"/>
              </a:rPr>
              <a:t>Abstração</a:t>
            </a:r>
          </a:p>
        </p:txBody>
      </p:sp>
      <p:sp>
        <p:nvSpPr>
          <p:cNvPr id="8" name="Retângulo 7"/>
          <p:cNvSpPr/>
          <p:nvPr/>
        </p:nvSpPr>
        <p:spPr>
          <a:xfrm>
            <a:off x="10577015" y="0"/>
            <a:ext cx="1173708" cy="1010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1" name="Grupo 10"/>
          <p:cNvGrpSpPr/>
          <p:nvPr/>
        </p:nvGrpSpPr>
        <p:grpSpPr>
          <a:xfrm>
            <a:off x="10774108" y="114507"/>
            <a:ext cx="780983" cy="978435"/>
            <a:chOff x="8740594" y="3670724"/>
            <a:chExt cx="1996852" cy="2558792"/>
          </a:xfrm>
        </p:grpSpPr>
        <p:grpSp>
          <p:nvGrpSpPr>
            <p:cNvPr id="12" name="Grupo 11"/>
            <p:cNvGrpSpPr/>
            <p:nvPr/>
          </p:nvGrpSpPr>
          <p:grpSpPr>
            <a:xfrm>
              <a:off x="8896768" y="3670724"/>
              <a:ext cx="1646183" cy="1834386"/>
              <a:chOff x="8713954" y="3774848"/>
              <a:chExt cx="1646183" cy="1834386"/>
            </a:xfrm>
          </p:grpSpPr>
          <p:sp>
            <p:nvSpPr>
              <p:cNvPr id="14" name="Retângulo 13"/>
              <p:cNvSpPr/>
              <p:nvPr/>
            </p:nvSpPr>
            <p:spPr>
              <a:xfrm rot="2792273">
                <a:off x="8715638" y="3774849"/>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p:cNvSpPr/>
              <p:nvPr/>
            </p:nvSpPr>
            <p:spPr>
              <a:xfrm rot="2636354">
                <a:off x="9674280" y="3774848"/>
                <a:ext cx="685857" cy="689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p:cNvSpPr/>
              <p:nvPr/>
            </p:nvSpPr>
            <p:spPr>
              <a:xfrm rot="5400000">
                <a:off x="9036745" y="4601226"/>
                <a:ext cx="1016180" cy="999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CaixaDeTexto 12"/>
            <p:cNvSpPr txBox="1"/>
            <p:nvPr/>
          </p:nvSpPr>
          <p:spPr>
            <a:xfrm>
              <a:off x="8740594" y="5505111"/>
              <a:ext cx="1996852" cy="724405"/>
            </a:xfrm>
            <a:prstGeom prst="rect">
              <a:avLst/>
            </a:prstGeom>
            <a:noFill/>
          </p:spPr>
          <p:txBody>
            <a:bodyPr wrap="none" rtlCol="0">
              <a:spAutoFit/>
            </a:bodyPr>
            <a:lstStyle/>
            <a:p>
              <a:r>
                <a:rPr lang="pt-BR" sz="1200" dirty="0" smtClean="0">
                  <a:latin typeface="Segoe UI Light" panose="020B0502040204020203" pitchFamily="34" charset="0"/>
                  <a:cs typeface="Segoe UI Light" panose="020B0502040204020203" pitchFamily="34" charset="0"/>
                </a:rPr>
                <a:t>Pitágoras</a:t>
              </a:r>
              <a:endParaRPr lang="pt-BR" sz="2400" dirty="0" smtClean="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70400201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2321</Words>
  <Application>Microsoft Office PowerPoint</Application>
  <PresentationFormat>Widescreen</PresentationFormat>
  <Paragraphs>493</Paragraphs>
  <Slides>60</Slides>
  <Notes>12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60</vt:i4>
      </vt:variant>
    </vt:vector>
  </HeadingPairs>
  <TitlesOfParts>
    <vt:vector size="67" baseType="lpstr">
      <vt:lpstr>Arial</vt:lpstr>
      <vt:lpstr>Calibri</vt:lpstr>
      <vt:lpstr>Calibri Light</vt:lpstr>
      <vt:lpstr>Franklin Gothic Medium</vt:lpstr>
      <vt:lpstr>Segoe UI Light</vt:lpstr>
      <vt:lpstr>StarSymbol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Herança</vt:lpstr>
      <vt:lpstr>Herança</vt:lpstr>
      <vt:lpstr>Herança</vt:lpstr>
      <vt:lpstr>Herança</vt:lpstr>
      <vt:lpstr>Herança</vt:lpstr>
      <vt:lpstr>Herança</vt:lpstr>
      <vt:lpstr>Herança</vt:lpstr>
      <vt:lpstr>Herança</vt:lpstr>
      <vt:lpstr>Herança</vt:lpstr>
      <vt:lpstr>Apresentação do PowerPoint</vt:lpstr>
      <vt:lpstr>Apresentação do PowerPoint</vt:lpstr>
      <vt:lpstr>Apresentação do PowerPoint</vt:lpstr>
      <vt:lpstr>Apresentação do PowerPoint</vt:lpstr>
      <vt:lpstr>Apresentação do PowerPoint</vt:lpstr>
      <vt:lpstr>Apresentação do PowerPoint</vt:lpstr>
      <vt:lpstr>Como construir bons métodos</vt:lpstr>
      <vt:lpstr>Como construir bons métodos</vt:lpstr>
      <vt:lpstr>Como construir bons métodos</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Charles Fortes</dc:creator>
  <cp:lastModifiedBy>Charles Wellington de Oliveira Fortes</cp:lastModifiedBy>
  <cp:revision>58</cp:revision>
  <dcterms:created xsi:type="dcterms:W3CDTF">2014-08-11T22:30:44Z</dcterms:created>
  <dcterms:modified xsi:type="dcterms:W3CDTF">2015-11-25T21:02:09Z</dcterms:modified>
</cp:coreProperties>
</file>